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mbria" panose="02040503050406030204" pitchFamily="18"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
      <p:font typeface="Lato" panose="020F050202020403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EA2207-80B2-4F6D-8938-AE07CDC3390E}">
  <a:tblStyle styleId="{38EA2207-80B2-4F6D-8938-AE07CDC339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everyone! This is “Recipe for a top song” presented to you by Data Girls.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9bc9d758e9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9bc9d758e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it’s clearly visible on the correlation plot shown, there is a clear and visible correlation among some of the variables such as energy and acousticness, loudness and acousticness, energy and loudness etc. However, for the purpose of our analysis we were hoping to see a correlation between peak rank and the remaining variables which is absent although we can see a slight correlation in peak rank and energy and instrumentalness.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9bc9d758e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9bc9d758e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Clr>
                <a:schemeClr val="dk1"/>
              </a:buClr>
              <a:buSzPts val="1100"/>
              <a:buFont typeface="Arial"/>
              <a:buNone/>
            </a:pPr>
            <a:r>
              <a:rPr lang="en">
                <a:solidFill>
                  <a:srgbClr val="333333"/>
                </a:solidFill>
                <a:highlight>
                  <a:srgbClr val="FFFFFF"/>
                </a:highlight>
              </a:rPr>
              <a:t>We have  plotted histograms and boxplot to show the relation between the variables. We plan on utilizing this dataset to build a model which could analyze a peak rank based on several audio features provided in the dataset</a:t>
            </a:r>
            <a:endParaRPr>
              <a:solidFill>
                <a:srgbClr val="333333"/>
              </a:solidFill>
              <a:highlight>
                <a:srgbClr val="FFFFFF"/>
              </a:highlight>
            </a:endParaRPr>
          </a:p>
          <a:p>
            <a:pPr marL="0" lvl="0" indent="0" algn="l" rtl="0">
              <a:lnSpc>
                <a:spcPct val="115000"/>
              </a:lnSpc>
              <a:spcBef>
                <a:spcPts val="900"/>
              </a:spcBef>
              <a:spcAft>
                <a:spcPts val="0"/>
              </a:spcAft>
              <a:buClr>
                <a:schemeClr val="dk1"/>
              </a:buClr>
              <a:buSzPts val="1100"/>
              <a:buFont typeface="Arial"/>
              <a:buNone/>
            </a:pPr>
            <a:r>
              <a:rPr lang="en">
                <a:solidFill>
                  <a:srgbClr val="333333"/>
                </a:solidFill>
                <a:highlight>
                  <a:srgbClr val="FFFFFF"/>
                </a:highlight>
              </a:rPr>
              <a:t>As shown on the histograms, the majority of songs have a duration between 2.5-4 minutes. </a:t>
            </a:r>
            <a:endParaRPr>
              <a:solidFill>
                <a:srgbClr val="333333"/>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rgbClr val="333333"/>
                </a:solidFill>
                <a:highlight>
                  <a:srgbClr val="FFFFFF"/>
                </a:highlight>
              </a:rPr>
              <a:t>Tempo has a pretty normal distribution compared to liveness for example. </a:t>
            </a:r>
            <a:endParaRPr>
              <a:solidFill>
                <a:srgbClr val="333333"/>
              </a:solidFill>
              <a:highlight>
                <a:srgbClr val="FFFFFF"/>
              </a:highlight>
            </a:endParaRPr>
          </a:p>
          <a:p>
            <a:pPr marL="0" lvl="0" indent="0" algn="l" rtl="0">
              <a:spcBef>
                <a:spcPts val="0"/>
              </a:spcBef>
              <a:spcAft>
                <a:spcPts val="0"/>
              </a:spcAft>
              <a:buNone/>
            </a:pPr>
            <a:endParaRPr>
              <a:solidFill>
                <a:srgbClr val="333333"/>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9bc9d758e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9bc9d758e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800"/>
              </a:spcAft>
              <a:buNone/>
            </a:pPr>
            <a:r>
              <a:rPr lang="en"/>
              <a:t>From the above distribution bar graph of energy and speechiness, it can be seen that “high energy songs make up for the majority” and  less speechy songs have highest count..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9efa6f2b0b_2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9efa6f2b0b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looked at distribution based on song ranking to see if there were differences in variable distribution based on ranking. We see that the variables of high songs fall into different thresholds compared to that of low and mid songs. Based on this we predict that a top song will be louder, more lively and faster than the rest of the group. We hope that our statistical model proves this hypothesis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9efa6f2b0b_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9efa6f2b0b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did the same for the rest of the variables. There are minimal difference is distribution in time signature, energy and speechiness.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9efa6f2b0b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9efa6f2b0b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9bc9d758e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9bc9d758e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rPr>
              <a:t>As we know, multiple linear regression performs the task to predict a dependent variable value. In our scenario,</a:t>
            </a:r>
            <a:r>
              <a:rPr lang="en" sz="1000">
                <a:solidFill>
                  <a:srgbClr val="333333"/>
                </a:solidFill>
                <a:highlight>
                  <a:schemeClr val="lt1"/>
                </a:highlight>
              </a:rPr>
              <a:t>to predict the  peak rank based on song characteristics we make use of multiple regression.</a:t>
            </a:r>
            <a:endParaRPr sz="1000">
              <a:solidFill>
                <a:srgbClr val="333333"/>
              </a:solidFill>
              <a:highlight>
                <a:schemeClr val="lt1"/>
              </a:highlight>
            </a:endParaRPr>
          </a:p>
          <a:p>
            <a:pPr marL="0" lvl="0" indent="0" algn="l" rtl="0">
              <a:spcBef>
                <a:spcPts val="0"/>
              </a:spcBef>
              <a:spcAft>
                <a:spcPts val="0"/>
              </a:spcAft>
              <a:buNone/>
            </a:pPr>
            <a:endParaRPr sz="1000">
              <a:solidFill>
                <a:srgbClr val="333333"/>
              </a:solidFill>
              <a:highlight>
                <a:srgbClr val="FFFFFF"/>
              </a:highlight>
            </a:endParaRPr>
          </a:p>
          <a:p>
            <a:pPr marL="0" lvl="0" indent="0" algn="l" rtl="0">
              <a:lnSpc>
                <a:spcPct val="115000"/>
              </a:lnSpc>
              <a:spcBef>
                <a:spcPts val="0"/>
              </a:spcBef>
              <a:spcAft>
                <a:spcPts val="0"/>
              </a:spcAft>
              <a:buNone/>
            </a:pPr>
            <a:r>
              <a:rPr lang="en" sz="1000">
                <a:solidFill>
                  <a:srgbClr val="333333"/>
                </a:solidFill>
                <a:highlight>
                  <a:srgbClr val="FFFFFF"/>
                </a:highlight>
              </a:rPr>
              <a:t>We have created a multiple linear regression model with peak rank value as the response variable and danceability, energy, key, loudness, mode, speechiness, acousticness, instrumentalness, liveness, valence, tempo and duration_ms as the covariates.</a:t>
            </a:r>
            <a:endParaRPr sz="1000">
              <a:solidFill>
                <a:srgbClr val="333333"/>
              </a:solidFill>
              <a:highlight>
                <a:srgbClr val="FFFFFF"/>
              </a:highlight>
            </a:endParaRPr>
          </a:p>
          <a:p>
            <a:pPr marL="0" lvl="0" indent="0" algn="l" rtl="0">
              <a:lnSpc>
                <a:spcPct val="115000"/>
              </a:lnSpc>
              <a:spcBef>
                <a:spcPts val="800"/>
              </a:spcBef>
              <a:spcAft>
                <a:spcPts val="0"/>
              </a:spcAft>
              <a:buNone/>
            </a:pPr>
            <a:r>
              <a:rPr lang="en" sz="1000">
                <a:solidFill>
                  <a:srgbClr val="333333"/>
                </a:solidFill>
                <a:highlight>
                  <a:srgbClr val="FFFFFF"/>
                </a:highlight>
              </a:rPr>
              <a:t>For variable Selection, we have used BIC. From the above diagram, it can be concluded that </a:t>
            </a:r>
            <a:r>
              <a:rPr lang="en" sz="1200">
                <a:solidFill>
                  <a:schemeClr val="dk1"/>
                </a:solidFill>
                <a:latin typeface="Cambria"/>
                <a:ea typeface="Cambria"/>
                <a:cs typeface="Cambria"/>
                <a:sym typeface="Cambria"/>
              </a:rPr>
              <a:t>all variables except ‘key’ ‘liveness’ and ‘speechiness’ are statistically significant in predicting the track popularity.</a:t>
            </a:r>
            <a:endParaRPr sz="1200">
              <a:solidFill>
                <a:schemeClr val="dk1"/>
              </a:solidFill>
              <a:latin typeface="Cambria"/>
              <a:ea typeface="Cambria"/>
              <a:cs typeface="Cambria"/>
              <a:sym typeface="Cambria"/>
            </a:endParaRPr>
          </a:p>
          <a:p>
            <a:pPr marL="0" lvl="0" indent="0" algn="l" rtl="0">
              <a:lnSpc>
                <a:spcPct val="115000"/>
              </a:lnSpc>
              <a:spcBef>
                <a:spcPts val="800"/>
              </a:spcBef>
              <a:spcAft>
                <a:spcPts val="0"/>
              </a:spcAft>
              <a:buNone/>
            </a:pPr>
            <a:r>
              <a:rPr lang="en" sz="1200">
                <a:solidFill>
                  <a:schemeClr val="dk1"/>
                </a:solidFill>
                <a:latin typeface="Cambria"/>
                <a:ea typeface="Cambria"/>
                <a:cs typeface="Cambria"/>
                <a:sym typeface="Cambria"/>
              </a:rPr>
              <a:t>Upon comparing the multiple models, the best model has Adjusted R- squared values as 0.104, which means the final model can predict the peak rank and is able to explain 10.4% of the variation in the dataset.</a:t>
            </a:r>
            <a:endParaRPr sz="1200">
              <a:solidFill>
                <a:schemeClr val="dk1"/>
              </a:solidFill>
              <a:latin typeface="Cambria"/>
              <a:ea typeface="Cambria"/>
              <a:cs typeface="Cambria"/>
              <a:sym typeface="Cambria"/>
            </a:endParaRPr>
          </a:p>
          <a:p>
            <a:pPr marL="0" lvl="0" indent="0" algn="l" rtl="0">
              <a:lnSpc>
                <a:spcPct val="115000"/>
              </a:lnSpc>
              <a:spcBef>
                <a:spcPts val="800"/>
              </a:spcBef>
              <a:spcAft>
                <a:spcPts val="0"/>
              </a:spcAft>
              <a:buNone/>
            </a:pPr>
            <a:endParaRPr sz="1200">
              <a:solidFill>
                <a:schemeClr val="dk1"/>
              </a:solidFill>
              <a:latin typeface="Cambria"/>
              <a:ea typeface="Cambria"/>
              <a:cs typeface="Cambria"/>
              <a:sym typeface="Cambria"/>
            </a:endParaRPr>
          </a:p>
          <a:p>
            <a:pPr marL="0" lvl="0" indent="0" algn="l" rtl="0">
              <a:lnSpc>
                <a:spcPct val="115000"/>
              </a:lnSpc>
              <a:spcBef>
                <a:spcPts val="800"/>
              </a:spcBef>
              <a:spcAft>
                <a:spcPts val="0"/>
              </a:spcAft>
              <a:buNone/>
            </a:pPr>
            <a:endParaRPr sz="1000">
              <a:solidFill>
                <a:srgbClr val="333333"/>
              </a:solidFill>
              <a:highlight>
                <a:srgbClr val="FFFFFF"/>
              </a:highlight>
            </a:endParaRPr>
          </a:p>
          <a:p>
            <a:pPr marL="0" lvl="0" indent="0" algn="l" rtl="0">
              <a:lnSpc>
                <a:spcPct val="115000"/>
              </a:lnSpc>
              <a:spcBef>
                <a:spcPts val="800"/>
              </a:spcBef>
              <a:spcAft>
                <a:spcPts val="0"/>
              </a:spcAft>
              <a:buNone/>
            </a:pPr>
            <a:endParaRPr sz="1000">
              <a:solidFill>
                <a:schemeClr val="dk1"/>
              </a:solidFill>
              <a:latin typeface="Cambria"/>
              <a:ea typeface="Cambria"/>
              <a:cs typeface="Cambria"/>
              <a:sym typeface="Cambria"/>
            </a:endParaRPr>
          </a:p>
          <a:p>
            <a:pPr marL="0" lvl="0" indent="0" algn="l" rtl="0">
              <a:lnSpc>
                <a:spcPct val="115000"/>
              </a:lnSpc>
              <a:spcBef>
                <a:spcPts val="800"/>
              </a:spcBef>
              <a:spcAft>
                <a:spcPts val="0"/>
              </a:spcAft>
              <a:buNone/>
            </a:pPr>
            <a:endParaRPr sz="1000">
              <a:solidFill>
                <a:srgbClr val="333333"/>
              </a:solidFill>
              <a:highlight>
                <a:srgbClr val="FFFFFF"/>
              </a:highlight>
            </a:endParaRPr>
          </a:p>
          <a:p>
            <a:pPr marL="0" lvl="0" indent="0" algn="l" rtl="0">
              <a:lnSpc>
                <a:spcPct val="115000"/>
              </a:lnSpc>
              <a:spcBef>
                <a:spcPts val="800"/>
              </a:spcBef>
              <a:spcAft>
                <a:spcPts val="0"/>
              </a:spcAft>
              <a:buClr>
                <a:schemeClr val="dk1"/>
              </a:buClr>
              <a:buSzPts val="1100"/>
              <a:buFont typeface="Arial"/>
              <a:buNone/>
            </a:pPr>
            <a:endParaRPr sz="1000">
              <a:solidFill>
                <a:srgbClr val="333333"/>
              </a:solidFill>
              <a:highlight>
                <a:srgbClr val="FFFFFF"/>
              </a:highlight>
            </a:endParaRPr>
          </a:p>
          <a:p>
            <a:pPr marL="0" lvl="0" indent="0" algn="l" rtl="0">
              <a:spcBef>
                <a:spcPts val="800"/>
              </a:spcBef>
              <a:spcAft>
                <a:spcPts val="0"/>
              </a:spcAft>
              <a:buNone/>
            </a:pPr>
            <a:endParaRPr sz="1000">
              <a:solidFill>
                <a:srgbClr val="333333"/>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9bc9d758e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9bc9d758e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began our modeling by using a logistic regression model. We tried 2 sampling techniques. The 5-Fold Cross Validation and 10NN. Our input are 12 variables we believe will attribute to a song’s peak rank. The variables are “read from slide). Please note in the 5 fold cross validation model, peak rank was divided into two groups. The first, “High” contained songs where rank was between 1 and 40. The second, “Low” contain all other rankings, 41 - 200. With a threshold of 50%, our model had an accuracy of 65.43%. The 10NN Model’s accuracy was not too far off, with 56.54%.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9bc9d758e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9bc9d758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We decided to attempt a random forest model on the data, specifically peak_rank while excluding the categorical variables from the analysis. When considering the entire dataset with peak rank varying from 1-200, the mean value was 2249 and as shown on the graph,</a:t>
            </a:r>
            <a:r>
              <a:rPr lang="en">
                <a:solidFill>
                  <a:schemeClr val="dk1"/>
                </a:solidFill>
              </a:rPr>
              <a:t> the weeks on chart, duration loudness and instrumentalness are the most significant. On the other hand, when considering a smaller dataset with values of the peak rank only between 1-100, the mean value decreases and besides weeks on chart, energy, danceability and loudness are the significant variables now. </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9bc9d758e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9bc9d758e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Single divide the observations the best, followed by average - this is based on the number of observations that arent within the cluster group </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50">
                <a:solidFill>
                  <a:srgbClr val="222222"/>
                </a:solidFill>
                <a:highlight>
                  <a:srgbClr val="FFFFFF"/>
                </a:highlight>
                <a:latin typeface="Lato"/>
                <a:ea typeface="Lato"/>
                <a:cs typeface="Lato"/>
                <a:sym typeface="Lato"/>
              </a:rPr>
              <a:t>In Single Linkage, the distance between two clusters is the minimum distance between members of the two clusters</a:t>
            </a:r>
            <a:endParaRPr sz="1350">
              <a:solidFill>
                <a:srgbClr val="22222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sz="1350">
              <a:solidFill>
                <a:srgbClr val="22222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sz="1350">
                <a:solidFill>
                  <a:srgbClr val="222222"/>
                </a:solidFill>
                <a:highlight>
                  <a:srgbClr val="FFFFFF"/>
                </a:highlight>
                <a:latin typeface="Lato"/>
                <a:ea typeface="Lato"/>
                <a:cs typeface="Lato"/>
                <a:sym typeface="Lato"/>
              </a:rPr>
              <a:t>When plotting the data, we also see that there are fewer clusters when using single linkage</a:t>
            </a:r>
            <a:endParaRPr sz="1350">
              <a:solidFill>
                <a:srgbClr val="22222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9efa6f2b0b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9efa6f2b0b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we will be covering during this presentation and project as a whole. We’ll give the context and background, then we will share out exploratory analysis findings as well as go over our chosen models and in the end we will make the final recommendation.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9b2bbe5b0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9b2bbe5b0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plotted the varaivles to see if there were apparent clusters</a:t>
            </a:r>
            <a:endParaRPr/>
          </a:p>
          <a:p>
            <a:pPr marL="0" lvl="0" indent="0" algn="l" rtl="0">
              <a:spcBef>
                <a:spcPts val="0"/>
              </a:spcBef>
              <a:spcAft>
                <a:spcPts val="0"/>
              </a:spcAft>
              <a:buNone/>
            </a:pPr>
            <a:r>
              <a:rPr lang="en"/>
              <a:t>Some examples above</a:t>
            </a:r>
            <a:endParaRPr/>
          </a:p>
          <a:p>
            <a:pPr marL="0" lvl="0" indent="0" algn="l" rtl="0">
              <a:spcBef>
                <a:spcPts val="0"/>
              </a:spcBef>
              <a:spcAft>
                <a:spcPts val="0"/>
              </a:spcAft>
              <a:buNone/>
            </a:pPr>
            <a:r>
              <a:rPr lang="en"/>
              <a:t>As you can see there is no pattern in the way things are clustered - which aligs to all of the variables showing up in cluster 1 in our table</a:t>
            </a:r>
            <a:endParaRPr/>
          </a:p>
          <a:p>
            <a:pPr marL="0" lvl="0" indent="0" algn="l" rtl="0">
              <a:spcBef>
                <a:spcPts val="0"/>
              </a:spcBef>
              <a:spcAft>
                <a:spcPts val="0"/>
              </a:spcAft>
              <a:buNone/>
            </a:pPr>
            <a:r>
              <a:rPr lang="en"/>
              <a:t>When choosing our predictor variables (tempo, loudness and liveliness) there is still an extremely strong concentratio in the first cluster, however there are slightly fewer observations that are not organized correctly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9b2bbe5b0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9b2bbe5b0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 means clustering provides us with a completely different result than H clustering does, we see the high low and mid observations are distributed across multiple clusters instead of condensed into the first one. We also see that the sum of squares increases when isolating variables that we predicted would have an impact, therefore disproving our pre</a:t>
            </a:r>
            <a:endParaRPr/>
          </a:p>
          <a:p>
            <a:pPr marL="0" lvl="0" indent="0" algn="l" rtl="0">
              <a:spcBef>
                <a:spcPts val="0"/>
              </a:spcBef>
              <a:spcAft>
                <a:spcPts val="0"/>
              </a:spcAft>
              <a:buNone/>
            </a:pPr>
            <a:endParaRPr/>
          </a:p>
          <a:p>
            <a:pPr marL="0" lvl="0" indent="0" algn="l" rtl="0">
              <a:spcBef>
                <a:spcPts val="0"/>
              </a:spcBef>
              <a:spcAft>
                <a:spcPts val="0"/>
              </a:spcAft>
              <a:buNone/>
            </a:pPr>
            <a:r>
              <a:rPr lang="en"/>
              <a:t>Optimal value of k is 3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9efa6f2b0b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9efa6f2b0b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9efa6f2b0b_2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9efa6f2b0b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9efa6f2b0b_2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9efa6f2b0b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Ranges are based on average for “high” ranked songs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9efa6f2b0b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9efa6f2b0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9362d2419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9362d2419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People in the music industry whether it is producers or musicians often find themselves wondering what are some of the factors that contribute into making a hit that will dominate the charts. As listeners, we often don’t think about this but there are many factors involved which we have made the center of this analysis hoping it will be not just useful for professionals, but also interesting for music lovers.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9362d2419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9362d241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be analyzing the Spotify top 2022 ranked songs dataset which consists of variables such as artist name, track name, danceability, energy etc. which we will be analyzing to determine which ones contribute the most to a song being highly ranked which of course is our target variable.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9362d2419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9362d2419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started our analysis by doing a general overview and cleaning of the data. We made sure to familiarize ourselves with the complexity of our dataset which then led to us making decisions on which models would be the best ones to use for this type of analysis.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9362d2419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9362d2419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started off with doing an exploratory data analysis which we will describe in more detail in the next couple of slides. In addition, being that peak rank varied between 1-200, we decided to turn this into a categorical variable instead with ranking values being “High”, “Med”, and “Low”. Given that we were now dealing with a categorical variable, we decided to utilize multiple regression model and clustering for our analysis which we were sure would lead to us reaching the the desired conclusions.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9efa6f2b0b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9efa6f2b0b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333333"/>
                </a:solidFill>
                <a:highlight>
                  <a:schemeClr val="lt1"/>
                </a:highlight>
              </a:rPr>
              <a:t>Exploratory analysis helps uncover useful information from data that is not self-evident, </a:t>
            </a:r>
            <a:r>
              <a:rPr lang="en" sz="1300">
                <a:solidFill>
                  <a:srgbClr val="333333"/>
                </a:solidFill>
                <a:highlight>
                  <a:schemeClr val="lt1"/>
                </a:highlight>
              </a:rPr>
              <a:t>helps understand the patterns within the data, detect outliers or anomalous events and find interesting relations among the variables. </a:t>
            </a:r>
            <a:endParaRPr sz="1300">
              <a:solidFill>
                <a:srgbClr val="333333"/>
              </a:solidFill>
              <a:highlight>
                <a:schemeClr val="lt1"/>
              </a:highlight>
            </a:endParaRPr>
          </a:p>
          <a:p>
            <a:pPr marL="0" lvl="0" indent="0" algn="l" rtl="0">
              <a:lnSpc>
                <a:spcPct val="115000"/>
              </a:lnSpc>
              <a:spcBef>
                <a:spcPts val="1200"/>
              </a:spcBef>
              <a:spcAft>
                <a:spcPts val="0"/>
              </a:spcAft>
              <a:buNone/>
            </a:pPr>
            <a:r>
              <a:rPr lang="en" sz="1300">
                <a:solidFill>
                  <a:srgbClr val="333333"/>
                </a:solidFill>
                <a:highlight>
                  <a:schemeClr val="lt1"/>
                </a:highlight>
              </a:rPr>
              <a:t>There were three types of plots which we utilized in this analysis: </a:t>
            </a:r>
            <a:endParaRPr sz="1300">
              <a:solidFill>
                <a:srgbClr val="333333"/>
              </a:solidFill>
              <a:highlight>
                <a:schemeClr val="lt1"/>
              </a:highlight>
            </a:endParaRPr>
          </a:p>
          <a:p>
            <a:pPr marL="457200" lvl="0" indent="-311150" algn="l" rtl="0">
              <a:lnSpc>
                <a:spcPct val="115000"/>
              </a:lnSpc>
              <a:spcBef>
                <a:spcPts val="1200"/>
              </a:spcBef>
              <a:spcAft>
                <a:spcPts val="0"/>
              </a:spcAft>
              <a:buClr>
                <a:srgbClr val="333333"/>
              </a:buClr>
              <a:buSzPts val="1300"/>
              <a:buAutoNum type="arabicPeriod"/>
            </a:pPr>
            <a:r>
              <a:rPr lang="en" sz="1300">
                <a:solidFill>
                  <a:srgbClr val="333333"/>
                </a:solidFill>
                <a:highlight>
                  <a:schemeClr val="lt1"/>
                </a:highlight>
              </a:rPr>
              <a:t>Correlation Plot</a:t>
            </a:r>
            <a:endParaRPr sz="1300">
              <a:solidFill>
                <a:srgbClr val="333333"/>
              </a:solidFill>
              <a:highlight>
                <a:schemeClr val="lt1"/>
              </a:highlight>
            </a:endParaRPr>
          </a:p>
          <a:p>
            <a:pPr marL="457200" lvl="0" indent="-311150" algn="l" rtl="0">
              <a:lnSpc>
                <a:spcPct val="115000"/>
              </a:lnSpc>
              <a:spcBef>
                <a:spcPts val="0"/>
              </a:spcBef>
              <a:spcAft>
                <a:spcPts val="0"/>
              </a:spcAft>
              <a:buClr>
                <a:srgbClr val="333333"/>
              </a:buClr>
              <a:buSzPts val="1300"/>
              <a:buAutoNum type="arabicPeriod"/>
            </a:pPr>
            <a:r>
              <a:rPr lang="en" sz="1300">
                <a:solidFill>
                  <a:srgbClr val="333333"/>
                </a:solidFill>
                <a:highlight>
                  <a:schemeClr val="lt1"/>
                </a:highlight>
              </a:rPr>
              <a:t>Histogram</a:t>
            </a:r>
            <a:endParaRPr sz="1300">
              <a:solidFill>
                <a:srgbClr val="333333"/>
              </a:solidFill>
              <a:highlight>
                <a:schemeClr val="lt1"/>
              </a:highlight>
            </a:endParaRPr>
          </a:p>
          <a:p>
            <a:pPr marL="457200" lvl="0" indent="-311150" algn="l" rtl="0">
              <a:lnSpc>
                <a:spcPct val="115000"/>
              </a:lnSpc>
              <a:spcBef>
                <a:spcPts val="0"/>
              </a:spcBef>
              <a:spcAft>
                <a:spcPts val="0"/>
              </a:spcAft>
              <a:buClr>
                <a:srgbClr val="333333"/>
              </a:buClr>
              <a:buSzPts val="1300"/>
              <a:buAutoNum type="arabicPeriod"/>
            </a:pPr>
            <a:r>
              <a:rPr lang="en" sz="1300">
                <a:solidFill>
                  <a:srgbClr val="333333"/>
                </a:solidFill>
                <a:highlight>
                  <a:schemeClr val="lt1"/>
                </a:highlight>
              </a:rPr>
              <a:t>Box plot</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exploratory data analysis was needed before we started building models and making further decisions. From previous experience we all know how useful this part can be especially since it incorporates plots which help visualize relations among variables.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9362d2419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9362d2419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exploratory data analysis was needed before we started building models and making further decisions. From previous experience we all know how useful this part can be especially since it incorporates plots which help visualize relations among variables.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3.xml"/><Relationship Id="rId16"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rotWithShape="1">
          <a:blip r:embed="rId3">
            <a:alphaModFix/>
          </a:blip>
          <a:srcRect l="7010" r="10029"/>
          <a:stretch/>
        </p:blipFill>
        <p:spPr>
          <a:xfrm>
            <a:off x="0" y="0"/>
            <a:ext cx="9144000" cy="5143500"/>
          </a:xfrm>
          <a:prstGeom prst="rect">
            <a:avLst/>
          </a:prstGeom>
          <a:noFill/>
          <a:ln>
            <a:noFill/>
          </a:ln>
        </p:spPr>
      </p:pic>
      <p:sp>
        <p:nvSpPr>
          <p:cNvPr id="57" name="Google Shape;57;p13"/>
          <p:cNvSpPr txBox="1"/>
          <p:nvPr/>
        </p:nvSpPr>
        <p:spPr>
          <a:xfrm>
            <a:off x="169025" y="2371650"/>
            <a:ext cx="28494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Century Gothic"/>
                <a:ea typeface="Century Gothic"/>
                <a:cs typeface="Century Gothic"/>
                <a:sym typeface="Century Gothic"/>
              </a:rPr>
              <a:t>Recipe for a Top Song</a:t>
            </a:r>
            <a:endParaRPr sz="2300">
              <a:latin typeface="Century Gothic"/>
              <a:ea typeface="Century Gothic"/>
              <a:cs typeface="Century Gothic"/>
              <a:sym typeface="Century Gothic"/>
            </a:endParaRPr>
          </a:p>
        </p:txBody>
      </p:sp>
      <p:sp>
        <p:nvSpPr>
          <p:cNvPr id="58" name="Google Shape;58;p13"/>
          <p:cNvSpPr txBox="1"/>
          <p:nvPr/>
        </p:nvSpPr>
        <p:spPr>
          <a:xfrm>
            <a:off x="6761400" y="2396250"/>
            <a:ext cx="238260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Century Gothic"/>
                <a:ea typeface="Century Gothic"/>
                <a:cs typeface="Century Gothic"/>
                <a:sym typeface="Century Gothic"/>
              </a:rPr>
              <a:t>Blanche</a:t>
            </a:r>
          </a:p>
          <a:p>
            <a:pPr marL="0" lvl="0" indent="0" algn="l" rtl="0">
              <a:spcBef>
                <a:spcPts val="0"/>
              </a:spcBef>
              <a:spcAft>
                <a:spcPts val="0"/>
              </a:spcAft>
              <a:buNone/>
            </a:pPr>
            <a:r>
              <a:rPr lang="en" sz="2300" dirty="0">
                <a:latin typeface="Century Gothic"/>
                <a:ea typeface="Century Gothic"/>
                <a:cs typeface="Century Gothic"/>
                <a:sym typeface="Century Gothic"/>
              </a:rPr>
              <a:t>Chung </a:t>
            </a:r>
            <a:endParaRPr sz="2300" dirty="0">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3416650" y="170550"/>
            <a:ext cx="5711699" cy="4569350"/>
          </a:xfrm>
          <a:prstGeom prst="rect">
            <a:avLst/>
          </a:prstGeom>
          <a:noFill/>
          <a:ln>
            <a:noFill/>
          </a:ln>
        </p:spPr>
      </p:pic>
      <p:sp>
        <p:nvSpPr>
          <p:cNvPr id="127" name="Google Shape;127;p22"/>
          <p:cNvSpPr txBox="1"/>
          <p:nvPr/>
        </p:nvSpPr>
        <p:spPr>
          <a:xfrm>
            <a:off x="236050" y="1639950"/>
            <a:ext cx="38844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entury Gothic"/>
                <a:ea typeface="Century Gothic"/>
                <a:cs typeface="Century Gothic"/>
                <a:sym typeface="Century Gothic"/>
              </a:rPr>
              <a:t>Clear correlation between variables such as energy and loudness, energy and acousticness, danceability. </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r>
              <a:rPr lang="en">
                <a:latin typeface="Century Gothic"/>
                <a:ea typeface="Century Gothic"/>
                <a:cs typeface="Century Gothic"/>
                <a:sym typeface="Century Gothic"/>
              </a:rPr>
              <a:t>No visible strong correlation between peak rank and any of the other variables. </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r>
              <a:rPr lang="en" b="1">
                <a:latin typeface="Century Gothic"/>
                <a:ea typeface="Century Gothic"/>
                <a:cs typeface="Century Gothic"/>
                <a:sym typeface="Century Gothic"/>
              </a:rPr>
              <a:t>Given the clearly visible multicollinearity, the statistical power of a regression model would be weak. </a:t>
            </a:r>
            <a:endParaRPr b="1">
              <a:latin typeface="Century Gothic"/>
              <a:ea typeface="Century Gothic"/>
              <a:cs typeface="Century Gothic"/>
              <a:sym typeface="Century Gothic"/>
            </a:endParaRPr>
          </a:p>
        </p:txBody>
      </p:sp>
      <p:sp>
        <p:nvSpPr>
          <p:cNvPr id="128" name="Google Shape;128;p22"/>
          <p:cNvSpPr txBox="1"/>
          <p:nvPr/>
        </p:nvSpPr>
        <p:spPr>
          <a:xfrm>
            <a:off x="385150" y="323025"/>
            <a:ext cx="5042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Century Gothic"/>
                <a:ea typeface="Century Gothic"/>
                <a:cs typeface="Century Gothic"/>
                <a:sym typeface="Century Gothic"/>
              </a:rPr>
              <a:t>Correlation Plot</a:t>
            </a:r>
            <a:endParaRPr sz="1900" b="1">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3"/>
          <p:cNvPicPr preferRelativeResize="0"/>
          <p:nvPr/>
        </p:nvPicPr>
        <p:blipFill>
          <a:blip r:embed="rId3">
            <a:alphaModFix/>
          </a:blip>
          <a:stretch>
            <a:fillRect/>
          </a:stretch>
        </p:blipFill>
        <p:spPr>
          <a:xfrm>
            <a:off x="300600" y="1094175"/>
            <a:ext cx="4054485" cy="3243575"/>
          </a:xfrm>
          <a:prstGeom prst="rect">
            <a:avLst/>
          </a:prstGeom>
          <a:noFill/>
          <a:ln>
            <a:noFill/>
          </a:ln>
        </p:spPr>
      </p:pic>
      <p:sp>
        <p:nvSpPr>
          <p:cNvPr id="134" name="Google Shape;134;p23"/>
          <p:cNvSpPr txBox="1"/>
          <p:nvPr/>
        </p:nvSpPr>
        <p:spPr>
          <a:xfrm>
            <a:off x="4572000" y="1163400"/>
            <a:ext cx="4572000" cy="2816700"/>
          </a:xfrm>
          <a:prstGeom prst="rect">
            <a:avLst/>
          </a:prstGeom>
          <a:noFill/>
          <a:ln>
            <a:noFill/>
          </a:ln>
        </p:spPr>
        <p:txBody>
          <a:bodyPr spcFirstLastPara="1" wrap="square" lIns="91425" tIns="91425" rIns="91425" bIns="91425" anchor="t" anchorCtr="0">
            <a:spAutoFit/>
          </a:bodyPr>
          <a:lstStyle/>
          <a:p>
            <a:pPr marL="0" lvl="0" indent="0" algn="l" rtl="0">
              <a:spcBef>
                <a:spcPts val="900"/>
              </a:spcBef>
              <a:spcAft>
                <a:spcPts val="0"/>
              </a:spcAft>
              <a:buNone/>
            </a:pPr>
            <a:endParaRPr sz="1700">
              <a:solidFill>
                <a:schemeClr val="dk1"/>
              </a:solidFill>
              <a:latin typeface="Century Gothic"/>
              <a:ea typeface="Century Gothic"/>
              <a:cs typeface="Century Gothic"/>
              <a:sym typeface="Century Gothic"/>
            </a:endParaRPr>
          </a:p>
          <a:p>
            <a:pPr marL="0" lvl="0" indent="0" algn="l" rtl="0">
              <a:spcBef>
                <a:spcPts val="900"/>
              </a:spcBef>
              <a:spcAft>
                <a:spcPts val="0"/>
              </a:spcAft>
              <a:buNone/>
            </a:pPr>
            <a:endParaRPr sz="1700">
              <a:solidFill>
                <a:schemeClr val="dk1"/>
              </a:solidFill>
              <a:latin typeface="Century Gothic"/>
              <a:ea typeface="Century Gothic"/>
              <a:cs typeface="Century Gothic"/>
              <a:sym typeface="Century Gothic"/>
            </a:endParaRPr>
          </a:p>
          <a:p>
            <a:pPr marL="0" lvl="0" indent="0" algn="l" rtl="0">
              <a:spcBef>
                <a:spcPts val="900"/>
              </a:spcBef>
              <a:spcAft>
                <a:spcPts val="0"/>
              </a:spcAft>
              <a:buNone/>
            </a:pPr>
            <a:r>
              <a:rPr lang="en" sz="1700">
                <a:solidFill>
                  <a:schemeClr val="dk1"/>
                </a:solidFill>
                <a:latin typeface="Century Gothic"/>
                <a:ea typeface="Century Gothic"/>
                <a:cs typeface="Century Gothic"/>
                <a:sym typeface="Century Gothic"/>
              </a:rPr>
              <a:t>Tempo: normally distributed.</a:t>
            </a:r>
            <a:endParaRPr sz="1700">
              <a:solidFill>
                <a:schemeClr val="dk1"/>
              </a:solidFill>
              <a:latin typeface="Century Gothic"/>
              <a:ea typeface="Century Gothic"/>
              <a:cs typeface="Century Gothic"/>
              <a:sym typeface="Century Gothic"/>
            </a:endParaRPr>
          </a:p>
          <a:p>
            <a:pPr marL="0" lvl="0" indent="0" algn="l" rtl="0">
              <a:spcBef>
                <a:spcPts val="900"/>
              </a:spcBef>
              <a:spcAft>
                <a:spcPts val="0"/>
              </a:spcAft>
              <a:buNone/>
            </a:pPr>
            <a:r>
              <a:rPr lang="en" sz="1700">
                <a:solidFill>
                  <a:schemeClr val="dk1"/>
                </a:solidFill>
                <a:latin typeface="Century Gothic"/>
                <a:ea typeface="Century Gothic"/>
                <a:cs typeface="Century Gothic"/>
                <a:sym typeface="Century Gothic"/>
              </a:rPr>
              <a:t>Liveness: not larger than 0.75 for most observations</a:t>
            </a:r>
            <a:endParaRPr sz="1700">
              <a:solidFill>
                <a:schemeClr val="dk1"/>
              </a:solidFill>
              <a:latin typeface="Century Gothic"/>
              <a:ea typeface="Century Gothic"/>
              <a:cs typeface="Century Gothic"/>
              <a:sym typeface="Century Gothic"/>
            </a:endParaRPr>
          </a:p>
          <a:p>
            <a:pPr marL="0" lvl="0" indent="0" algn="l" rtl="0">
              <a:spcBef>
                <a:spcPts val="900"/>
              </a:spcBef>
              <a:spcAft>
                <a:spcPts val="0"/>
              </a:spcAft>
              <a:buNone/>
            </a:pPr>
            <a:r>
              <a:rPr lang="en" sz="1700">
                <a:solidFill>
                  <a:schemeClr val="dk1"/>
                </a:solidFill>
                <a:latin typeface="Century Gothic"/>
                <a:ea typeface="Century Gothic"/>
                <a:cs typeface="Century Gothic"/>
                <a:sym typeface="Century Gothic"/>
              </a:rPr>
              <a:t>Loudness level: between -5dB and -10db.</a:t>
            </a:r>
            <a:endParaRPr sz="1700">
              <a:solidFill>
                <a:schemeClr val="dk1"/>
              </a:solidFill>
              <a:latin typeface="Century Gothic"/>
              <a:ea typeface="Century Gothic"/>
              <a:cs typeface="Century Gothic"/>
              <a:sym typeface="Century Gothic"/>
            </a:endParaRPr>
          </a:p>
          <a:p>
            <a:pPr marL="0" lvl="0" indent="0" algn="l" rtl="0">
              <a:spcBef>
                <a:spcPts val="900"/>
              </a:spcBef>
              <a:spcAft>
                <a:spcPts val="0"/>
              </a:spcAft>
              <a:buNone/>
            </a:pPr>
            <a:endParaRPr sz="1200">
              <a:solidFill>
                <a:schemeClr val="dk1"/>
              </a:solidFill>
              <a:latin typeface="Century Gothic"/>
              <a:ea typeface="Century Gothic"/>
              <a:cs typeface="Century Gothic"/>
              <a:sym typeface="Century Gothic"/>
            </a:endParaRPr>
          </a:p>
          <a:p>
            <a:pPr marL="0" lvl="0" indent="0" algn="l" rtl="0">
              <a:spcBef>
                <a:spcPts val="900"/>
              </a:spcBef>
              <a:spcAft>
                <a:spcPts val="900"/>
              </a:spcAft>
              <a:buClr>
                <a:schemeClr val="dk1"/>
              </a:buClr>
              <a:buSzPts val="1100"/>
              <a:buFont typeface="Arial"/>
              <a:buNone/>
            </a:pPr>
            <a:endParaRPr sz="1200">
              <a:solidFill>
                <a:schemeClr val="dk1"/>
              </a:solidFill>
              <a:latin typeface="Century Gothic"/>
              <a:ea typeface="Century Gothic"/>
              <a:cs typeface="Century Gothic"/>
              <a:sym typeface="Century Gothic"/>
            </a:endParaRPr>
          </a:p>
        </p:txBody>
      </p:sp>
      <p:sp>
        <p:nvSpPr>
          <p:cNvPr id="135" name="Google Shape;135;p23"/>
          <p:cNvSpPr txBox="1"/>
          <p:nvPr/>
        </p:nvSpPr>
        <p:spPr>
          <a:xfrm>
            <a:off x="300600" y="274825"/>
            <a:ext cx="8843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Century Gothic"/>
                <a:ea typeface="Century Gothic"/>
                <a:cs typeface="Century Gothic"/>
                <a:sym typeface="Century Gothic"/>
              </a:rPr>
              <a:t>Visualizing Full Data set to Assess Variable Distribution</a:t>
            </a:r>
            <a:endParaRPr sz="1800" b="1">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p:nvPr/>
        </p:nvSpPr>
        <p:spPr>
          <a:xfrm>
            <a:off x="380775" y="4281600"/>
            <a:ext cx="3945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Century Gothic"/>
                <a:ea typeface="Century Gothic"/>
                <a:cs typeface="Century Gothic"/>
                <a:sym typeface="Century Gothic"/>
              </a:rPr>
              <a:t>High energy songs make up the majority. </a:t>
            </a:r>
            <a:endParaRPr sz="1600">
              <a:latin typeface="Century Gothic"/>
              <a:ea typeface="Century Gothic"/>
              <a:cs typeface="Century Gothic"/>
              <a:sym typeface="Century Gothic"/>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1" name="Google Shape;141;p24"/>
          <p:cNvSpPr txBox="1"/>
          <p:nvPr/>
        </p:nvSpPr>
        <p:spPr>
          <a:xfrm>
            <a:off x="2046575" y="165650"/>
            <a:ext cx="491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Century Gothic"/>
                <a:ea typeface="Century Gothic"/>
                <a:cs typeface="Century Gothic"/>
                <a:sym typeface="Century Gothic"/>
              </a:rPr>
              <a:t>Energy and Speechiness Distribution</a:t>
            </a:r>
            <a:endParaRPr sz="1700" b="1">
              <a:latin typeface="Century Gothic"/>
              <a:ea typeface="Century Gothic"/>
              <a:cs typeface="Century Gothic"/>
              <a:sym typeface="Century Gothic"/>
            </a:endParaRPr>
          </a:p>
        </p:txBody>
      </p:sp>
      <p:pic>
        <p:nvPicPr>
          <p:cNvPr id="142" name="Google Shape;142;p24"/>
          <p:cNvPicPr preferRelativeResize="0"/>
          <p:nvPr/>
        </p:nvPicPr>
        <p:blipFill>
          <a:blip r:embed="rId3">
            <a:alphaModFix/>
          </a:blip>
          <a:stretch>
            <a:fillRect/>
          </a:stretch>
        </p:blipFill>
        <p:spPr>
          <a:xfrm>
            <a:off x="146975" y="868825"/>
            <a:ext cx="3945000" cy="3156006"/>
          </a:xfrm>
          <a:prstGeom prst="rect">
            <a:avLst/>
          </a:prstGeom>
          <a:noFill/>
          <a:ln>
            <a:noFill/>
          </a:ln>
        </p:spPr>
      </p:pic>
      <p:pic>
        <p:nvPicPr>
          <p:cNvPr id="143" name="Google Shape;143;p24"/>
          <p:cNvPicPr preferRelativeResize="0"/>
          <p:nvPr/>
        </p:nvPicPr>
        <p:blipFill>
          <a:blip r:embed="rId4">
            <a:alphaModFix/>
          </a:blip>
          <a:stretch>
            <a:fillRect/>
          </a:stretch>
        </p:blipFill>
        <p:spPr>
          <a:xfrm>
            <a:off x="4504125" y="882525"/>
            <a:ext cx="4639863" cy="3156000"/>
          </a:xfrm>
          <a:prstGeom prst="rect">
            <a:avLst/>
          </a:prstGeom>
          <a:noFill/>
          <a:ln>
            <a:noFill/>
          </a:ln>
        </p:spPr>
      </p:pic>
      <p:sp>
        <p:nvSpPr>
          <p:cNvPr id="144" name="Google Shape;144;p24"/>
          <p:cNvSpPr txBox="1"/>
          <p:nvPr/>
        </p:nvSpPr>
        <p:spPr>
          <a:xfrm>
            <a:off x="4985950" y="4281600"/>
            <a:ext cx="39450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a:solidFill>
                  <a:schemeClr val="dk1"/>
                </a:solidFill>
                <a:latin typeface="Century Gothic"/>
                <a:ea typeface="Century Gothic"/>
                <a:cs typeface="Century Gothic"/>
                <a:sym typeface="Century Gothic"/>
              </a:rPr>
              <a:t>Less speechy songs have the highest count. </a:t>
            </a: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p:nvPr/>
        </p:nvSpPr>
        <p:spPr>
          <a:xfrm>
            <a:off x="762000" y="919700"/>
            <a:ext cx="8231700" cy="1176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txBox="1"/>
          <p:nvPr/>
        </p:nvSpPr>
        <p:spPr>
          <a:xfrm>
            <a:off x="150300" y="322500"/>
            <a:ext cx="8843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1"/>
                </a:solidFill>
                <a:latin typeface="Century Gothic"/>
                <a:ea typeface="Century Gothic"/>
                <a:cs typeface="Century Gothic"/>
                <a:sym typeface="Century Gothic"/>
              </a:rPr>
              <a:t>Prediction:</a:t>
            </a:r>
            <a:r>
              <a:rPr lang="en" sz="1800" b="1">
                <a:latin typeface="Century Gothic"/>
                <a:ea typeface="Century Gothic"/>
                <a:cs typeface="Century Gothic"/>
                <a:sym typeface="Century Gothic"/>
              </a:rPr>
              <a:t> Top Songs Will Be More Lively, Faster, and Louder</a:t>
            </a:r>
            <a:endParaRPr sz="1800" b="1">
              <a:latin typeface="Century Gothic"/>
              <a:ea typeface="Century Gothic"/>
              <a:cs typeface="Century Gothic"/>
              <a:sym typeface="Century Gothic"/>
            </a:endParaRPr>
          </a:p>
        </p:txBody>
      </p:sp>
      <p:pic>
        <p:nvPicPr>
          <p:cNvPr id="151" name="Google Shape;151;p25"/>
          <p:cNvPicPr preferRelativeResize="0"/>
          <p:nvPr/>
        </p:nvPicPr>
        <p:blipFill rotWithShape="1">
          <a:blip r:embed="rId3">
            <a:alphaModFix/>
          </a:blip>
          <a:srcRect b="18560"/>
          <a:stretch/>
        </p:blipFill>
        <p:spPr>
          <a:xfrm>
            <a:off x="1435000" y="1112594"/>
            <a:ext cx="1639210" cy="857500"/>
          </a:xfrm>
          <a:prstGeom prst="rect">
            <a:avLst/>
          </a:prstGeom>
          <a:noFill/>
          <a:ln>
            <a:noFill/>
          </a:ln>
        </p:spPr>
      </p:pic>
      <p:sp>
        <p:nvSpPr>
          <p:cNvPr id="152" name="Google Shape;152;p25"/>
          <p:cNvSpPr txBox="1"/>
          <p:nvPr/>
        </p:nvSpPr>
        <p:spPr>
          <a:xfrm rot="-5400000">
            <a:off x="521650" y="1467900"/>
            <a:ext cx="76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High</a:t>
            </a:r>
            <a:endParaRPr b="1"/>
          </a:p>
        </p:txBody>
      </p:sp>
      <p:sp>
        <p:nvSpPr>
          <p:cNvPr id="153" name="Google Shape;153;p25"/>
          <p:cNvSpPr txBox="1"/>
          <p:nvPr/>
        </p:nvSpPr>
        <p:spPr>
          <a:xfrm rot="-5400000">
            <a:off x="603600" y="2677175"/>
            <a:ext cx="76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Mid</a:t>
            </a:r>
            <a:endParaRPr b="1"/>
          </a:p>
        </p:txBody>
      </p:sp>
      <p:sp>
        <p:nvSpPr>
          <p:cNvPr id="154" name="Google Shape;154;p25"/>
          <p:cNvSpPr txBox="1"/>
          <p:nvPr/>
        </p:nvSpPr>
        <p:spPr>
          <a:xfrm rot="-5400000">
            <a:off x="603600" y="4050875"/>
            <a:ext cx="76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Low</a:t>
            </a:r>
            <a:endParaRPr b="1"/>
          </a:p>
        </p:txBody>
      </p:sp>
      <p:pic>
        <p:nvPicPr>
          <p:cNvPr id="155" name="Google Shape;155;p25"/>
          <p:cNvPicPr preferRelativeResize="0"/>
          <p:nvPr/>
        </p:nvPicPr>
        <p:blipFill>
          <a:blip r:embed="rId4">
            <a:alphaModFix/>
          </a:blip>
          <a:stretch>
            <a:fillRect/>
          </a:stretch>
        </p:blipFill>
        <p:spPr>
          <a:xfrm>
            <a:off x="3074200" y="1112606"/>
            <a:ext cx="1460085" cy="857500"/>
          </a:xfrm>
          <a:prstGeom prst="rect">
            <a:avLst/>
          </a:prstGeom>
          <a:noFill/>
          <a:ln>
            <a:noFill/>
          </a:ln>
        </p:spPr>
      </p:pic>
      <p:pic>
        <p:nvPicPr>
          <p:cNvPr id="156" name="Google Shape;156;p25"/>
          <p:cNvPicPr preferRelativeResize="0"/>
          <p:nvPr/>
        </p:nvPicPr>
        <p:blipFill>
          <a:blip r:embed="rId5">
            <a:alphaModFix/>
          </a:blip>
          <a:stretch>
            <a:fillRect/>
          </a:stretch>
        </p:blipFill>
        <p:spPr>
          <a:xfrm>
            <a:off x="4732050" y="1023141"/>
            <a:ext cx="1499026" cy="946958"/>
          </a:xfrm>
          <a:prstGeom prst="rect">
            <a:avLst/>
          </a:prstGeom>
          <a:noFill/>
          <a:ln>
            <a:noFill/>
          </a:ln>
        </p:spPr>
      </p:pic>
      <p:pic>
        <p:nvPicPr>
          <p:cNvPr id="157" name="Google Shape;157;p25"/>
          <p:cNvPicPr preferRelativeResize="0"/>
          <p:nvPr/>
        </p:nvPicPr>
        <p:blipFill>
          <a:blip r:embed="rId6">
            <a:alphaModFix/>
          </a:blip>
          <a:stretch>
            <a:fillRect/>
          </a:stretch>
        </p:blipFill>
        <p:spPr>
          <a:xfrm>
            <a:off x="6231075" y="1112600"/>
            <a:ext cx="1460075" cy="898384"/>
          </a:xfrm>
          <a:prstGeom prst="rect">
            <a:avLst/>
          </a:prstGeom>
          <a:noFill/>
          <a:ln>
            <a:noFill/>
          </a:ln>
        </p:spPr>
      </p:pic>
      <p:pic>
        <p:nvPicPr>
          <p:cNvPr id="158" name="Google Shape;158;p25"/>
          <p:cNvPicPr preferRelativeResize="0"/>
          <p:nvPr/>
        </p:nvPicPr>
        <p:blipFill>
          <a:blip r:embed="rId7">
            <a:alphaModFix/>
          </a:blip>
          <a:stretch>
            <a:fillRect/>
          </a:stretch>
        </p:blipFill>
        <p:spPr>
          <a:xfrm>
            <a:off x="1505063" y="2276561"/>
            <a:ext cx="1499055" cy="850113"/>
          </a:xfrm>
          <a:prstGeom prst="rect">
            <a:avLst/>
          </a:prstGeom>
          <a:noFill/>
          <a:ln>
            <a:noFill/>
          </a:ln>
        </p:spPr>
      </p:pic>
      <p:pic>
        <p:nvPicPr>
          <p:cNvPr id="159" name="Google Shape;159;p25"/>
          <p:cNvPicPr preferRelativeResize="0"/>
          <p:nvPr/>
        </p:nvPicPr>
        <p:blipFill>
          <a:blip r:embed="rId8">
            <a:alphaModFix/>
          </a:blip>
          <a:stretch>
            <a:fillRect/>
          </a:stretch>
        </p:blipFill>
        <p:spPr>
          <a:xfrm>
            <a:off x="3211451" y="2238812"/>
            <a:ext cx="1185567" cy="925600"/>
          </a:xfrm>
          <a:prstGeom prst="rect">
            <a:avLst/>
          </a:prstGeom>
          <a:noFill/>
          <a:ln>
            <a:noFill/>
          </a:ln>
        </p:spPr>
      </p:pic>
      <p:pic>
        <p:nvPicPr>
          <p:cNvPr id="160" name="Google Shape;160;p25"/>
          <p:cNvPicPr preferRelativeResize="0"/>
          <p:nvPr/>
        </p:nvPicPr>
        <p:blipFill>
          <a:blip r:embed="rId9">
            <a:alphaModFix/>
          </a:blip>
          <a:stretch>
            <a:fillRect/>
          </a:stretch>
        </p:blipFill>
        <p:spPr>
          <a:xfrm>
            <a:off x="4604351" y="2231799"/>
            <a:ext cx="1639199" cy="939619"/>
          </a:xfrm>
          <a:prstGeom prst="rect">
            <a:avLst/>
          </a:prstGeom>
          <a:noFill/>
          <a:ln>
            <a:noFill/>
          </a:ln>
        </p:spPr>
      </p:pic>
      <p:pic>
        <p:nvPicPr>
          <p:cNvPr id="161" name="Google Shape;161;p25"/>
          <p:cNvPicPr preferRelativeResize="0"/>
          <p:nvPr/>
        </p:nvPicPr>
        <p:blipFill>
          <a:blip r:embed="rId10">
            <a:alphaModFix/>
          </a:blip>
          <a:stretch>
            <a:fillRect/>
          </a:stretch>
        </p:blipFill>
        <p:spPr>
          <a:xfrm>
            <a:off x="6231064" y="2231789"/>
            <a:ext cx="1325700" cy="811538"/>
          </a:xfrm>
          <a:prstGeom prst="rect">
            <a:avLst/>
          </a:prstGeom>
          <a:noFill/>
          <a:ln>
            <a:noFill/>
          </a:ln>
        </p:spPr>
      </p:pic>
      <p:pic>
        <p:nvPicPr>
          <p:cNvPr id="162" name="Google Shape;162;p25"/>
          <p:cNvPicPr preferRelativeResize="0"/>
          <p:nvPr/>
        </p:nvPicPr>
        <p:blipFill>
          <a:blip r:embed="rId11">
            <a:alphaModFix/>
          </a:blip>
          <a:stretch>
            <a:fillRect/>
          </a:stretch>
        </p:blipFill>
        <p:spPr>
          <a:xfrm>
            <a:off x="1435000" y="3788186"/>
            <a:ext cx="1639199" cy="925584"/>
          </a:xfrm>
          <a:prstGeom prst="rect">
            <a:avLst/>
          </a:prstGeom>
          <a:noFill/>
          <a:ln>
            <a:noFill/>
          </a:ln>
        </p:spPr>
      </p:pic>
      <p:pic>
        <p:nvPicPr>
          <p:cNvPr id="163" name="Google Shape;163;p25"/>
          <p:cNvPicPr preferRelativeResize="0"/>
          <p:nvPr/>
        </p:nvPicPr>
        <p:blipFill>
          <a:blip r:embed="rId12">
            <a:alphaModFix/>
          </a:blip>
          <a:stretch>
            <a:fillRect/>
          </a:stretch>
        </p:blipFill>
        <p:spPr>
          <a:xfrm>
            <a:off x="3211450" y="3685625"/>
            <a:ext cx="1325711" cy="946950"/>
          </a:xfrm>
          <a:prstGeom prst="rect">
            <a:avLst/>
          </a:prstGeom>
          <a:noFill/>
          <a:ln>
            <a:noFill/>
          </a:ln>
        </p:spPr>
      </p:pic>
      <p:pic>
        <p:nvPicPr>
          <p:cNvPr id="164" name="Google Shape;164;p25"/>
          <p:cNvPicPr preferRelativeResize="0"/>
          <p:nvPr/>
        </p:nvPicPr>
        <p:blipFill>
          <a:blip r:embed="rId13">
            <a:alphaModFix/>
          </a:blip>
          <a:stretch>
            <a:fillRect/>
          </a:stretch>
        </p:blipFill>
        <p:spPr>
          <a:xfrm>
            <a:off x="4674400" y="3697200"/>
            <a:ext cx="1639201" cy="923791"/>
          </a:xfrm>
          <a:prstGeom prst="rect">
            <a:avLst/>
          </a:prstGeom>
          <a:noFill/>
          <a:ln>
            <a:noFill/>
          </a:ln>
        </p:spPr>
      </p:pic>
      <p:pic>
        <p:nvPicPr>
          <p:cNvPr id="165" name="Google Shape;165;p25"/>
          <p:cNvPicPr preferRelativeResize="0"/>
          <p:nvPr/>
        </p:nvPicPr>
        <p:blipFill rotWithShape="1">
          <a:blip r:embed="rId14">
            <a:alphaModFix/>
          </a:blip>
          <a:srcRect l="10936"/>
          <a:stretch/>
        </p:blipFill>
        <p:spPr>
          <a:xfrm>
            <a:off x="6298261" y="3685625"/>
            <a:ext cx="1325700" cy="784020"/>
          </a:xfrm>
          <a:prstGeom prst="rect">
            <a:avLst/>
          </a:prstGeom>
          <a:noFill/>
          <a:ln>
            <a:noFill/>
          </a:ln>
        </p:spPr>
      </p:pic>
      <p:pic>
        <p:nvPicPr>
          <p:cNvPr id="166" name="Google Shape;166;p25"/>
          <p:cNvPicPr preferRelativeResize="0"/>
          <p:nvPr/>
        </p:nvPicPr>
        <p:blipFill>
          <a:blip r:embed="rId15">
            <a:alphaModFix/>
          </a:blip>
          <a:stretch>
            <a:fillRect/>
          </a:stretch>
        </p:blipFill>
        <p:spPr>
          <a:xfrm>
            <a:off x="7691150" y="1094299"/>
            <a:ext cx="1245001" cy="750075"/>
          </a:xfrm>
          <a:prstGeom prst="rect">
            <a:avLst/>
          </a:prstGeom>
          <a:noFill/>
          <a:ln>
            <a:noFill/>
          </a:ln>
        </p:spPr>
      </p:pic>
      <p:pic>
        <p:nvPicPr>
          <p:cNvPr id="167" name="Google Shape;167;p25"/>
          <p:cNvPicPr preferRelativeResize="0"/>
          <p:nvPr/>
        </p:nvPicPr>
        <p:blipFill>
          <a:blip r:embed="rId16">
            <a:alphaModFix/>
          </a:blip>
          <a:stretch>
            <a:fillRect/>
          </a:stretch>
        </p:blipFill>
        <p:spPr>
          <a:xfrm>
            <a:off x="7691150" y="2231800"/>
            <a:ext cx="1245000" cy="654550"/>
          </a:xfrm>
          <a:prstGeom prst="rect">
            <a:avLst/>
          </a:prstGeom>
          <a:noFill/>
          <a:ln>
            <a:noFill/>
          </a:ln>
        </p:spPr>
      </p:pic>
      <p:pic>
        <p:nvPicPr>
          <p:cNvPr id="168" name="Google Shape;168;p25"/>
          <p:cNvPicPr preferRelativeResize="0"/>
          <p:nvPr/>
        </p:nvPicPr>
        <p:blipFill>
          <a:blip r:embed="rId17">
            <a:alphaModFix/>
          </a:blip>
          <a:stretch>
            <a:fillRect/>
          </a:stretch>
        </p:blipFill>
        <p:spPr>
          <a:xfrm>
            <a:off x="7691150" y="3685625"/>
            <a:ext cx="1325699" cy="75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p:nvPr/>
        </p:nvSpPr>
        <p:spPr>
          <a:xfrm>
            <a:off x="762000" y="919700"/>
            <a:ext cx="7425600" cy="1176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txBox="1"/>
          <p:nvPr/>
        </p:nvSpPr>
        <p:spPr>
          <a:xfrm rot="-5400000">
            <a:off x="621275" y="3924075"/>
            <a:ext cx="76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Low</a:t>
            </a:r>
            <a:endParaRPr b="1"/>
          </a:p>
        </p:txBody>
      </p:sp>
      <p:sp>
        <p:nvSpPr>
          <p:cNvPr id="175" name="Google Shape;175;p26"/>
          <p:cNvSpPr txBox="1"/>
          <p:nvPr/>
        </p:nvSpPr>
        <p:spPr>
          <a:xfrm rot="-5400000">
            <a:off x="621275" y="2613775"/>
            <a:ext cx="76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Mid</a:t>
            </a:r>
            <a:endParaRPr b="1"/>
          </a:p>
        </p:txBody>
      </p:sp>
      <p:sp>
        <p:nvSpPr>
          <p:cNvPr id="176" name="Google Shape;176;p26"/>
          <p:cNvSpPr txBox="1"/>
          <p:nvPr/>
        </p:nvSpPr>
        <p:spPr>
          <a:xfrm rot="-5400000">
            <a:off x="621275" y="1303475"/>
            <a:ext cx="76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High</a:t>
            </a:r>
            <a:endParaRPr b="1"/>
          </a:p>
        </p:txBody>
      </p:sp>
      <p:pic>
        <p:nvPicPr>
          <p:cNvPr id="177" name="Google Shape;177;p26"/>
          <p:cNvPicPr preferRelativeResize="0"/>
          <p:nvPr/>
        </p:nvPicPr>
        <p:blipFill>
          <a:blip r:embed="rId3">
            <a:alphaModFix/>
          </a:blip>
          <a:stretch>
            <a:fillRect/>
          </a:stretch>
        </p:blipFill>
        <p:spPr>
          <a:xfrm>
            <a:off x="1410750" y="3825002"/>
            <a:ext cx="1428275" cy="851948"/>
          </a:xfrm>
          <a:prstGeom prst="rect">
            <a:avLst/>
          </a:prstGeom>
          <a:noFill/>
          <a:ln>
            <a:noFill/>
          </a:ln>
        </p:spPr>
      </p:pic>
      <p:pic>
        <p:nvPicPr>
          <p:cNvPr id="178" name="Google Shape;178;p26"/>
          <p:cNvPicPr preferRelativeResize="0"/>
          <p:nvPr/>
        </p:nvPicPr>
        <p:blipFill>
          <a:blip r:embed="rId4">
            <a:alphaModFix/>
          </a:blip>
          <a:stretch>
            <a:fillRect/>
          </a:stretch>
        </p:blipFill>
        <p:spPr>
          <a:xfrm>
            <a:off x="3293324" y="3824999"/>
            <a:ext cx="1278675" cy="752489"/>
          </a:xfrm>
          <a:prstGeom prst="rect">
            <a:avLst/>
          </a:prstGeom>
          <a:noFill/>
          <a:ln>
            <a:noFill/>
          </a:ln>
        </p:spPr>
      </p:pic>
      <p:pic>
        <p:nvPicPr>
          <p:cNvPr id="179" name="Google Shape;179;p26"/>
          <p:cNvPicPr preferRelativeResize="0"/>
          <p:nvPr/>
        </p:nvPicPr>
        <p:blipFill>
          <a:blip r:embed="rId5">
            <a:alphaModFix/>
          </a:blip>
          <a:stretch>
            <a:fillRect/>
          </a:stretch>
        </p:blipFill>
        <p:spPr>
          <a:xfrm>
            <a:off x="1410758" y="2352700"/>
            <a:ext cx="1349017" cy="922350"/>
          </a:xfrm>
          <a:prstGeom prst="rect">
            <a:avLst/>
          </a:prstGeom>
          <a:noFill/>
          <a:ln>
            <a:noFill/>
          </a:ln>
        </p:spPr>
      </p:pic>
      <p:pic>
        <p:nvPicPr>
          <p:cNvPr id="180" name="Google Shape;180;p26"/>
          <p:cNvPicPr preferRelativeResize="0"/>
          <p:nvPr/>
        </p:nvPicPr>
        <p:blipFill>
          <a:blip r:embed="rId6">
            <a:alphaModFix/>
          </a:blip>
          <a:stretch>
            <a:fillRect/>
          </a:stretch>
        </p:blipFill>
        <p:spPr>
          <a:xfrm>
            <a:off x="3138912" y="2416103"/>
            <a:ext cx="1349025" cy="795557"/>
          </a:xfrm>
          <a:prstGeom prst="rect">
            <a:avLst/>
          </a:prstGeom>
          <a:noFill/>
          <a:ln>
            <a:noFill/>
          </a:ln>
        </p:spPr>
      </p:pic>
      <p:pic>
        <p:nvPicPr>
          <p:cNvPr id="181" name="Google Shape;181;p26"/>
          <p:cNvPicPr preferRelativeResize="0"/>
          <p:nvPr/>
        </p:nvPicPr>
        <p:blipFill>
          <a:blip r:embed="rId7">
            <a:alphaModFix/>
          </a:blip>
          <a:stretch>
            <a:fillRect/>
          </a:stretch>
        </p:blipFill>
        <p:spPr>
          <a:xfrm>
            <a:off x="1743825" y="1046825"/>
            <a:ext cx="1143325" cy="922350"/>
          </a:xfrm>
          <a:prstGeom prst="rect">
            <a:avLst/>
          </a:prstGeom>
          <a:noFill/>
          <a:ln>
            <a:noFill/>
          </a:ln>
        </p:spPr>
      </p:pic>
      <p:pic>
        <p:nvPicPr>
          <p:cNvPr id="182" name="Google Shape;182;p26"/>
          <p:cNvPicPr preferRelativeResize="0"/>
          <p:nvPr/>
        </p:nvPicPr>
        <p:blipFill>
          <a:blip r:embed="rId8">
            <a:alphaModFix/>
          </a:blip>
          <a:stretch>
            <a:fillRect/>
          </a:stretch>
        </p:blipFill>
        <p:spPr>
          <a:xfrm>
            <a:off x="3163675" y="1046825"/>
            <a:ext cx="1278675" cy="922350"/>
          </a:xfrm>
          <a:prstGeom prst="rect">
            <a:avLst/>
          </a:prstGeom>
          <a:noFill/>
          <a:ln>
            <a:noFill/>
          </a:ln>
        </p:spPr>
      </p:pic>
      <p:pic>
        <p:nvPicPr>
          <p:cNvPr id="183" name="Google Shape;183;p26"/>
          <p:cNvPicPr preferRelativeResize="0"/>
          <p:nvPr/>
        </p:nvPicPr>
        <p:blipFill>
          <a:blip r:embed="rId9">
            <a:alphaModFix/>
          </a:blip>
          <a:stretch>
            <a:fillRect/>
          </a:stretch>
        </p:blipFill>
        <p:spPr>
          <a:xfrm>
            <a:off x="4795070" y="1046824"/>
            <a:ext cx="1575401" cy="922350"/>
          </a:xfrm>
          <a:prstGeom prst="rect">
            <a:avLst/>
          </a:prstGeom>
          <a:noFill/>
          <a:ln>
            <a:noFill/>
          </a:ln>
        </p:spPr>
      </p:pic>
      <p:pic>
        <p:nvPicPr>
          <p:cNvPr id="184" name="Google Shape;184;p26"/>
          <p:cNvPicPr preferRelativeResize="0"/>
          <p:nvPr/>
        </p:nvPicPr>
        <p:blipFill>
          <a:blip r:embed="rId10">
            <a:alphaModFix/>
          </a:blip>
          <a:stretch>
            <a:fillRect/>
          </a:stretch>
        </p:blipFill>
        <p:spPr>
          <a:xfrm>
            <a:off x="6647000" y="998835"/>
            <a:ext cx="1349025" cy="1018327"/>
          </a:xfrm>
          <a:prstGeom prst="rect">
            <a:avLst/>
          </a:prstGeom>
          <a:noFill/>
          <a:ln>
            <a:noFill/>
          </a:ln>
        </p:spPr>
      </p:pic>
      <p:pic>
        <p:nvPicPr>
          <p:cNvPr id="185" name="Google Shape;185;p26"/>
          <p:cNvPicPr preferRelativeResize="0"/>
          <p:nvPr/>
        </p:nvPicPr>
        <p:blipFill>
          <a:blip r:embed="rId11">
            <a:alphaModFix/>
          </a:blip>
          <a:stretch>
            <a:fillRect/>
          </a:stretch>
        </p:blipFill>
        <p:spPr>
          <a:xfrm>
            <a:off x="4938239" y="2432613"/>
            <a:ext cx="1349050" cy="762512"/>
          </a:xfrm>
          <a:prstGeom prst="rect">
            <a:avLst/>
          </a:prstGeom>
          <a:noFill/>
          <a:ln>
            <a:noFill/>
          </a:ln>
        </p:spPr>
      </p:pic>
      <p:pic>
        <p:nvPicPr>
          <p:cNvPr id="186" name="Google Shape;186;p26"/>
          <p:cNvPicPr preferRelativeResize="0"/>
          <p:nvPr/>
        </p:nvPicPr>
        <p:blipFill>
          <a:blip r:embed="rId12">
            <a:alphaModFix/>
          </a:blip>
          <a:stretch>
            <a:fillRect/>
          </a:stretch>
        </p:blipFill>
        <p:spPr>
          <a:xfrm>
            <a:off x="6737600" y="2357439"/>
            <a:ext cx="1143325" cy="912863"/>
          </a:xfrm>
          <a:prstGeom prst="rect">
            <a:avLst/>
          </a:prstGeom>
          <a:noFill/>
          <a:ln>
            <a:noFill/>
          </a:ln>
        </p:spPr>
      </p:pic>
      <p:pic>
        <p:nvPicPr>
          <p:cNvPr id="187" name="Google Shape;187;p26"/>
          <p:cNvPicPr preferRelativeResize="0"/>
          <p:nvPr/>
        </p:nvPicPr>
        <p:blipFill>
          <a:blip r:embed="rId13">
            <a:alphaModFix/>
          </a:blip>
          <a:stretch>
            <a:fillRect/>
          </a:stretch>
        </p:blipFill>
        <p:spPr>
          <a:xfrm>
            <a:off x="6737575" y="3740100"/>
            <a:ext cx="1349051" cy="717084"/>
          </a:xfrm>
          <a:prstGeom prst="rect">
            <a:avLst/>
          </a:prstGeom>
          <a:noFill/>
          <a:ln>
            <a:noFill/>
          </a:ln>
        </p:spPr>
      </p:pic>
      <p:pic>
        <p:nvPicPr>
          <p:cNvPr id="188" name="Google Shape;188;p26"/>
          <p:cNvPicPr preferRelativeResize="0"/>
          <p:nvPr/>
        </p:nvPicPr>
        <p:blipFill>
          <a:blip r:embed="rId14">
            <a:alphaModFix/>
          </a:blip>
          <a:stretch>
            <a:fillRect/>
          </a:stretch>
        </p:blipFill>
        <p:spPr>
          <a:xfrm>
            <a:off x="4940650" y="3803463"/>
            <a:ext cx="1428281" cy="795550"/>
          </a:xfrm>
          <a:prstGeom prst="rect">
            <a:avLst/>
          </a:prstGeom>
          <a:noFill/>
          <a:ln>
            <a:noFill/>
          </a:ln>
        </p:spPr>
      </p:pic>
      <p:sp>
        <p:nvSpPr>
          <p:cNvPr id="189" name="Google Shape;189;p26"/>
          <p:cNvSpPr txBox="1"/>
          <p:nvPr/>
        </p:nvSpPr>
        <p:spPr>
          <a:xfrm>
            <a:off x="150300" y="322500"/>
            <a:ext cx="8843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1"/>
                </a:solidFill>
                <a:latin typeface="Century Gothic"/>
                <a:ea typeface="Century Gothic"/>
                <a:cs typeface="Century Gothic"/>
                <a:sym typeface="Century Gothic"/>
              </a:rPr>
              <a:t>Prediction:</a:t>
            </a:r>
            <a:r>
              <a:rPr lang="en" sz="1800" b="1">
                <a:latin typeface="Century Gothic"/>
                <a:ea typeface="Century Gothic"/>
                <a:cs typeface="Century Gothic"/>
                <a:sym typeface="Century Gothic"/>
              </a:rPr>
              <a:t> Time sig, speechiness and energy have little effect on song ranking </a:t>
            </a:r>
            <a:endParaRPr sz="1800" b="1">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7"/>
          <p:cNvPicPr preferRelativeResize="0"/>
          <p:nvPr/>
        </p:nvPicPr>
        <p:blipFill>
          <a:blip r:embed="rId3">
            <a:alphaModFix/>
          </a:blip>
          <a:stretch>
            <a:fillRect/>
          </a:stretch>
        </p:blipFill>
        <p:spPr>
          <a:xfrm>
            <a:off x="0" y="0"/>
            <a:ext cx="9141291" cy="5143500"/>
          </a:xfrm>
          <a:prstGeom prst="rect">
            <a:avLst/>
          </a:prstGeom>
          <a:noFill/>
          <a:ln>
            <a:noFill/>
          </a:ln>
        </p:spPr>
      </p:pic>
      <p:sp>
        <p:nvSpPr>
          <p:cNvPr id="195" name="Google Shape;195;p27"/>
          <p:cNvSpPr/>
          <p:nvPr/>
        </p:nvSpPr>
        <p:spPr>
          <a:xfrm>
            <a:off x="0" y="1607775"/>
            <a:ext cx="9141300" cy="16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100" b="1">
                <a:solidFill>
                  <a:schemeClr val="lt1"/>
                </a:solidFill>
                <a:latin typeface="Century Gothic"/>
                <a:ea typeface="Century Gothic"/>
                <a:cs typeface="Century Gothic"/>
                <a:sym typeface="Century Gothic"/>
              </a:rPr>
              <a:t>Models and Findings </a:t>
            </a:r>
            <a:endParaRPr sz="4100" b="1">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p:nvPr/>
        </p:nvSpPr>
        <p:spPr>
          <a:xfrm>
            <a:off x="2601450" y="442800"/>
            <a:ext cx="3941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Century Gothic"/>
                <a:ea typeface="Century Gothic"/>
                <a:cs typeface="Century Gothic"/>
                <a:sym typeface="Century Gothic"/>
              </a:rPr>
              <a:t>Multiple Regression Model</a:t>
            </a:r>
            <a:endParaRPr sz="2000" b="1">
              <a:latin typeface="Century Gothic"/>
              <a:ea typeface="Century Gothic"/>
              <a:cs typeface="Century Gothic"/>
              <a:sym typeface="Century Gothic"/>
            </a:endParaRPr>
          </a:p>
        </p:txBody>
      </p:sp>
      <p:pic>
        <p:nvPicPr>
          <p:cNvPr id="201" name="Google Shape;201;p28"/>
          <p:cNvPicPr preferRelativeResize="0"/>
          <p:nvPr/>
        </p:nvPicPr>
        <p:blipFill>
          <a:blip r:embed="rId3">
            <a:alphaModFix/>
          </a:blip>
          <a:stretch>
            <a:fillRect/>
          </a:stretch>
        </p:blipFill>
        <p:spPr>
          <a:xfrm>
            <a:off x="4106025" y="1006550"/>
            <a:ext cx="4882476" cy="3905950"/>
          </a:xfrm>
          <a:prstGeom prst="rect">
            <a:avLst/>
          </a:prstGeom>
          <a:noFill/>
          <a:ln>
            <a:noFill/>
          </a:ln>
        </p:spPr>
      </p:pic>
      <p:sp>
        <p:nvSpPr>
          <p:cNvPr id="202" name="Google Shape;202;p28"/>
          <p:cNvSpPr txBox="1"/>
          <p:nvPr/>
        </p:nvSpPr>
        <p:spPr>
          <a:xfrm>
            <a:off x="409125" y="2104175"/>
            <a:ext cx="3400200" cy="20934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1900" b="1">
                <a:latin typeface="Century Gothic"/>
                <a:ea typeface="Century Gothic"/>
                <a:cs typeface="Century Gothic"/>
                <a:sym typeface="Century Gothic"/>
              </a:rPr>
              <a:t>Model Conclusion:</a:t>
            </a:r>
            <a:endParaRPr sz="1900" b="1">
              <a:latin typeface="Century Gothic"/>
              <a:ea typeface="Century Gothic"/>
              <a:cs typeface="Century Gothic"/>
              <a:sym typeface="Century Gothic"/>
            </a:endParaRPr>
          </a:p>
          <a:p>
            <a:pPr marL="0" lvl="0" indent="0" algn="l" rtl="0">
              <a:spcBef>
                <a:spcPts val="900"/>
              </a:spcBef>
              <a:spcAft>
                <a:spcPts val="0"/>
              </a:spcAft>
              <a:buClr>
                <a:schemeClr val="dk1"/>
              </a:buClr>
              <a:buSzPts val="1100"/>
              <a:buFont typeface="Arial"/>
              <a:buNone/>
            </a:pPr>
            <a:r>
              <a:rPr lang="en" sz="1900">
                <a:solidFill>
                  <a:schemeClr val="dk1"/>
                </a:solidFill>
                <a:latin typeface="Century Gothic"/>
                <a:ea typeface="Century Gothic"/>
                <a:cs typeface="Century Gothic"/>
                <a:sym typeface="Century Gothic"/>
              </a:rPr>
              <a:t>The model can predict the peak rank and is able to explain 10.4% of the variation in the data set.</a:t>
            </a:r>
            <a:endParaRPr sz="1900">
              <a:solidFill>
                <a:schemeClr val="dk1"/>
              </a:solidFill>
              <a:latin typeface="Century Gothic"/>
              <a:ea typeface="Century Gothic"/>
              <a:cs typeface="Century Gothic"/>
              <a:sym typeface="Century Gothic"/>
            </a:endParaRPr>
          </a:p>
          <a:p>
            <a:pPr marL="0" lvl="0" indent="0" algn="l" rtl="0">
              <a:spcBef>
                <a:spcPts val="90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p:nvPr/>
        </p:nvSpPr>
        <p:spPr>
          <a:xfrm>
            <a:off x="4751000" y="837625"/>
            <a:ext cx="4186800" cy="413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b="1">
                <a:solidFill>
                  <a:srgbClr val="333333"/>
                </a:solidFill>
                <a:highlight>
                  <a:srgbClr val="FFFFFF"/>
                </a:highlight>
                <a:latin typeface="Century Gothic"/>
                <a:ea typeface="Century Gothic"/>
                <a:cs typeface="Century Gothic"/>
                <a:sym typeface="Century Gothic"/>
              </a:rPr>
              <a:t>10NN Model using 13 variables:</a:t>
            </a:r>
            <a:endParaRPr sz="1450" b="1">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Danceability</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Energy</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Key</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Mode</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Speechiness</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Acousticness</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Instrumentalness </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Liveness</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Tempo</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Time_signature</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Duration_ms</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Loudness</a:t>
            </a:r>
            <a:endParaRPr sz="1100">
              <a:solidFill>
                <a:srgbClr val="333333"/>
              </a:solidFill>
              <a:highlight>
                <a:srgbClr val="FFFFFF"/>
              </a:highlight>
              <a:latin typeface="Century Gothic"/>
              <a:ea typeface="Century Gothic"/>
              <a:cs typeface="Century Gothic"/>
              <a:sym typeface="Century Gothic"/>
            </a:endParaRPr>
          </a:p>
          <a:p>
            <a:pPr marL="457200" lvl="0" indent="-298450" algn="l" rtl="0">
              <a:lnSpc>
                <a:spcPct val="115000"/>
              </a:lnSpc>
              <a:spcBef>
                <a:spcPts val="0"/>
              </a:spcBef>
              <a:spcAft>
                <a:spcPts val="0"/>
              </a:spcAft>
              <a:buClr>
                <a:srgbClr val="333333"/>
              </a:buClr>
              <a:buSzPts val="1100"/>
              <a:buFont typeface="Century Gothic"/>
              <a:buChar char="-"/>
            </a:pPr>
            <a:r>
              <a:rPr lang="en" sz="1100">
                <a:solidFill>
                  <a:srgbClr val="333333"/>
                </a:solidFill>
                <a:highlight>
                  <a:srgbClr val="FFFFFF"/>
                </a:highlight>
                <a:latin typeface="Century Gothic"/>
                <a:ea typeface="Century Gothic"/>
                <a:cs typeface="Century Gothic"/>
                <a:sym typeface="Century Gothic"/>
              </a:rPr>
              <a:t>Weeks on Chart</a:t>
            </a:r>
            <a:endParaRPr sz="1100">
              <a:solidFill>
                <a:srgbClr val="333333"/>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900">
              <a:solidFill>
                <a:srgbClr val="333333"/>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200" i="1">
              <a:solidFill>
                <a:srgbClr val="333333"/>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200">
              <a:solidFill>
                <a:srgbClr val="333333"/>
              </a:solidFill>
              <a:highlight>
                <a:srgbClr val="FFFFFF"/>
              </a:highlight>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 sz="2200" b="1">
                <a:solidFill>
                  <a:srgbClr val="333333"/>
                </a:solidFill>
                <a:highlight>
                  <a:srgbClr val="FFFFFF"/>
                </a:highlight>
                <a:latin typeface="Century Gothic"/>
                <a:ea typeface="Century Gothic"/>
                <a:cs typeface="Century Gothic"/>
                <a:sym typeface="Century Gothic"/>
              </a:rPr>
              <a:t>Accuracy = 56.24%</a:t>
            </a:r>
            <a:endParaRPr sz="2200" b="1">
              <a:solidFill>
                <a:srgbClr val="333333"/>
              </a:solidFill>
              <a:highlight>
                <a:srgbClr val="FFFFFF"/>
              </a:highlight>
              <a:latin typeface="Century Gothic"/>
              <a:ea typeface="Century Gothic"/>
              <a:cs typeface="Century Gothic"/>
              <a:sym typeface="Century Gothic"/>
            </a:endParaRPr>
          </a:p>
          <a:p>
            <a:pPr marL="0" lvl="0" indent="0" algn="l" rtl="0">
              <a:spcBef>
                <a:spcPts val="0"/>
              </a:spcBef>
              <a:spcAft>
                <a:spcPts val="0"/>
              </a:spcAft>
              <a:buNone/>
            </a:pPr>
            <a:endParaRPr sz="1450">
              <a:solidFill>
                <a:srgbClr val="333333"/>
              </a:solidFill>
              <a:highlight>
                <a:srgbClr val="FFFFFF"/>
              </a:highlight>
            </a:endParaRPr>
          </a:p>
        </p:txBody>
      </p:sp>
      <p:sp>
        <p:nvSpPr>
          <p:cNvPr id="208" name="Google Shape;208;p29"/>
          <p:cNvSpPr/>
          <p:nvPr/>
        </p:nvSpPr>
        <p:spPr>
          <a:xfrm>
            <a:off x="4758350" y="832375"/>
            <a:ext cx="4172100" cy="3962400"/>
          </a:xfrm>
          <a:prstGeom prst="rect">
            <a:avLst/>
          </a:prstGeom>
          <a:noFill/>
          <a:ln w="38100" cap="flat" cmpd="sng">
            <a:solidFill>
              <a:srgbClr val="8FFB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247550" y="837100"/>
            <a:ext cx="4172100" cy="3962400"/>
          </a:xfrm>
          <a:prstGeom prst="rect">
            <a:avLst/>
          </a:prstGeom>
          <a:noFill/>
          <a:ln w="3810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txBox="1"/>
          <p:nvPr/>
        </p:nvSpPr>
        <p:spPr>
          <a:xfrm>
            <a:off x="2546875" y="223625"/>
            <a:ext cx="3694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Century Gothic"/>
                <a:ea typeface="Century Gothic"/>
                <a:cs typeface="Century Gothic"/>
                <a:sym typeface="Century Gothic"/>
              </a:rPr>
              <a:t>Logistic Regression Models</a:t>
            </a:r>
            <a:endParaRPr sz="1900" b="1">
              <a:latin typeface="Century Gothic"/>
              <a:ea typeface="Century Gothic"/>
              <a:cs typeface="Century Gothic"/>
              <a:sym typeface="Century Gothic"/>
            </a:endParaRPr>
          </a:p>
        </p:txBody>
      </p:sp>
      <p:sp>
        <p:nvSpPr>
          <p:cNvPr id="211" name="Google Shape;211;p29"/>
          <p:cNvSpPr txBox="1"/>
          <p:nvPr/>
        </p:nvSpPr>
        <p:spPr>
          <a:xfrm>
            <a:off x="385200" y="837625"/>
            <a:ext cx="4186800" cy="411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b="1">
                <a:solidFill>
                  <a:srgbClr val="333333"/>
                </a:solidFill>
                <a:highlight>
                  <a:srgbClr val="FFFFFF"/>
                </a:highlight>
                <a:latin typeface="Century Gothic"/>
                <a:ea typeface="Century Gothic"/>
                <a:cs typeface="Century Gothic"/>
                <a:sym typeface="Century Gothic"/>
              </a:rPr>
              <a:t>5-Fold Cross Validation Model using 13 variables:</a:t>
            </a:r>
            <a:endParaRPr sz="1450" b="1">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Danceability</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Energy</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Key</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Mode</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Speechiness</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Acousticness</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Instrumentalness </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Liveness</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Tempo</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Time_signature</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Duration_ms</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Loudness</a:t>
            </a:r>
            <a:endParaRPr sz="900">
              <a:solidFill>
                <a:srgbClr val="333333"/>
              </a:solidFill>
              <a:highlight>
                <a:srgbClr val="FFFFFF"/>
              </a:highlight>
              <a:latin typeface="Century Gothic"/>
              <a:ea typeface="Century Gothic"/>
              <a:cs typeface="Century Gothic"/>
              <a:sym typeface="Century Gothic"/>
            </a:endParaRPr>
          </a:p>
          <a:p>
            <a:pPr marL="457200" lvl="0" indent="-285750" algn="l" rtl="0">
              <a:lnSpc>
                <a:spcPct val="115000"/>
              </a:lnSpc>
              <a:spcBef>
                <a:spcPts val="0"/>
              </a:spcBef>
              <a:spcAft>
                <a:spcPts val="0"/>
              </a:spcAft>
              <a:buClr>
                <a:srgbClr val="333333"/>
              </a:buClr>
              <a:buSzPts val="900"/>
              <a:buFont typeface="Century Gothic"/>
              <a:buChar char="-"/>
            </a:pPr>
            <a:r>
              <a:rPr lang="en" sz="900">
                <a:solidFill>
                  <a:srgbClr val="333333"/>
                </a:solidFill>
                <a:highlight>
                  <a:srgbClr val="FFFFFF"/>
                </a:highlight>
                <a:latin typeface="Century Gothic"/>
                <a:ea typeface="Century Gothic"/>
                <a:cs typeface="Century Gothic"/>
                <a:sym typeface="Century Gothic"/>
              </a:rPr>
              <a:t>Weeks on Chart</a:t>
            </a:r>
            <a:endParaRPr sz="900">
              <a:solidFill>
                <a:srgbClr val="333333"/>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900">
              <a:solidFill>
                <a:srgbClr val="333333"/>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200" b="1" i="1">
                <a:solidFill>
                  <a:srgbClr val="333333"/>
                </a:solidFill>
                <a:highlight>
                  <a:srgbClr val="FFFFFF"/>
                </a:highlight>
                <a:latin typeface="Century Gothic"/>
                <a:ea typeface="Century Gothic"/>
                <a:cs typeface="Century Gothic"/>
                <a:sym typeface="Century Gothic"/>
              </a:rPr>
              <a:t>Prediction Threshold:</a:t>
            </a:r>
            <a:r>
              <a:rPr lang="en" sz="1200" i="1">
                <a:solidFill>
                  <a:srgbClr val="333333"/>
                </a:solidFill>
                <a:highlight>
                  <a:srgbClr val="FFFFFF"/>
                </a:highlight>
                <a:latin typeface="Century Gothic"/>
                <a:ea typeface="Century Gothic"/>
                <a:cs typeface="Century Gothic"/>
                <a:sym typeface="Century Gothic"/>
              </a:rPr>
              <a:t> 50% where “High” included peak rankings 1 - 40 and “Low” includes Ranking 41 - 200</a:t>
            </a:r>
            <a:endParaRPr sz="1200" i="1">
              <a:solidFill>
                <a:srgbClr val="333333"/>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200">
              <a:solidFill>
                <a:srgbClr val="333333"/>
              </a:solidFill>
              <a:highlight>
                <a:srgbClr val="FFFFFF"/>
              </a:highlight>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 sz="2200" b="1">
                <a:solidFill>
                  <a:srgbClr val="333333"/>
                </a:solidFill>
                <a:highlight>
                  <a:srgbClr val="FFFFFF"/>
                </a:highlight>
                <a:latin typeface="Century Gothic"/>
                <a:ea typeface="Century Gothic"/>
                <a:cs typeface="Century Gothic"/>
                <a:sym typeface="Century Gothic"/>
              </a:rPr>
              <a:t>Accuracy = 65.43%</a:t>
            </a:r>
            <a:endParaRPr sz="2200" b="1">
              <a:solidFill>
                <a:srgbClr val="333333"/>
              </a:solidFill>
              <a:highlight>
                <a:srgbClr val="FFFFFF"/>
              </a:highlight>
              <a:latin typeface="Century Gothic"/>
              <a:ea typeface="Century Gothic"/>
              <a:cs typeface="Century Gothic"/>
              <a:sym typeface="Century Gothic"/>
            </a:endParaRPr>
          </a:p>
          <a:p>
            <a:pPr marL="0" lvl="0" indent="0" algn="l" rtl="0">
              <a:spcBef>
                <a:spcPts val="0"/>
              </a:spcBef>
              <a:spcAft>
                <a:spcPts val="0"/>
              </a:spcAft>
              <a:buNone/>
            </a:pPr>
            <a:endParaRPr sz="1450">
              <a:solidFill>
                <a:srgbClr val="333333"/>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p:nvPr/>
        </p:nvSpPr>
        <p:spPr>
          <a:xfrm>
            <a:off x="2546875" y="223625"/>
            <a:ext cx="3694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Century Gothic"/>
                <a:ea typeface="Century Gothic"/>
                <a:cs typeface="Century Gothic"/>
                <a:sym typeface="Century Gothic"/>
              </a:rPr>
              <a:t>Random Forest Models</a:t>
            </a:r>
            <a:endParaRPr sz="1900" b="1">
              <a:latin typeface="Century Gothic"/>
              <a:ea typeface="Century Gothic"/>
              <a:cs typeface="Century Gothic"/>
              <a:sym typeface="Century Gothic"/>
            </a:endParaRPr>
          </a:p>
        </p:txBody>
      </p:sp>
      <p:sp>
        <p:nvSpPr>
          <p:cNvPr id="217" name="Google Shape;217;p30"/>
          <p:cNvSpPr txBox="1"/>
          <p:nvPr/>
        </p:nvSpPr>
        <p:spPr>
          <a:xfrm>
            <a:off x="2998850" y="923900"/>
            <a:ext cx="5268000" cy="10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50">
                <a:solidFill>
                  <a:srgbClr val="333333"/>
                </a:solidFill>
                <a:highlight>
                  <a:srgbClr val="FFFFFF"/>
                </a:highlight>
                <a:latin typeface="Century Gothic"/>
                <a:ea typeface="Century Gothic"/>
                <a:cs typeface="Century Gothic"/>
                <a:sym typeface="Century Gothic"/>
              </a:rPr>
              <a:t>Random Forest using 5 variables on peak_rank (1-200)</a:t>
            </a:r>
            <a:endParaRPr sz="1850">
              <a:solidFill>
                <a:srgbClr val="333333"/>
              </a:solidFill>
              <a:highlight>
                <a:srgbClr val="FFFFFF"/>
              </a:highlight>
              <a:latin typeface="Century Gothic"/>
              <a:ea typeface="Century Gothic"/>
              <a:cs typeface="Century Gothic"/>
              <a:sym typeface="Century Gothic"/>
            </a:endParaRPr>
          </a:p>
          <a:p>
            <a:pPr marL="0" lvl="0" indent="0" algn="l" rtl="0">
              <a:spcBef>
                <a:spcPts val="0"/>
              </a:spcBef>
              <a:spcAft>
                <a:spcPts val="0"/>
              </a:spcAft>
              <a:buNone/>
            </a:pPr>
            <a:r>
              <a:rPr lang="en" sz="1850">
                <a:solidFill>
                  <a:srgbClr val="333333"/>
                </a:solidFill>
                <a:highlight>
                  <a:srgbClr val="FFFFFF"/>
                </a:highlight>
                <a:latin typeface="Century Gothic"/>
                <a:ea typeface="Century Gothic"/>
                <a:cs typeface="Century Gothic"/>
                <a:sym typeface="Century Gothic"/>
              </a:rPr>
              <a:t>Mean value=2249</a:t>
            </a:r>
            <a:endParaRPr sz="1850">
              <a:solidFill>
                <a:srgbClr val="333333"/>
              </a:solidFill>
              <a:highlight>
                <a:srgbClr val="FFFFFF"/>
              </a:highlight>
              <a:latin typeface="Century Gothic"/>
              <a:ea typeface="Century Gothic"/>
              <a:cs typeface="Century Gothic"/>
              <a:sym typeface="Century Gothic"/>
            </a:endParaRPr>
          </a:p>
        </p:txBody>
      </p:sp>
      <p:pic>
        <p:nvPicPr>
          <p:cNvPr id="218" name="Google Shape;218;p30"/>
          <p:cNvPicPr preferRelativeResize="0"/>
          <p:nvPr/>
        </p:nvPicPr>
        <p:blipFill>
          <a:blip r:embed="rId3">
            <a:alphaModFix/>
          </a:blip>
          <a:stretch>
            <a:fillRect/>
          </a:stretch>
        </p:blipFill>
        <p:spPr>
          <a:xfrm>
            <a:off x="188000" y="611650"/>
            <a:ext cx="2543925" cy="2093000"/>
          </a:xfrm>
          <a:prstGeom prst="rect">
            <a:avLst/>
          </a:prstGeom>
          <a:noFill/>
          <a:ln>
            <a:noFill/>
          </a:ln>
        </p:spPr>
      </p:pic>
      <p:pic>
        <p:nvPicPr>
          <p:cNvPr id="219" name="Google Shape;219;p30"/>
          <p:cNvPicPr preferRelativeResize="0"/>
          <p:nvPr/>
        </p:nvPicPr>
        <p:blipFill>
          <a:blip r:embed="rId4">
            <a:alphaModFix/>
          </a:blip>
          <a:stretch>
            <a:fillRect/>
          </a:stretch>
        </p:blipFill>
        <p:spPr>
          <a:xfrm>
            <a:off x="188000" y="2920700"/>
            <a:ext cx="2543925" cy="2093016"/>
          </a:xfrm>
          <a:prstGeom prst="rect">
            <a:avLst/>
          </a:prstGeom>
          <a:noFill/>
          <a:ln>
            <a:noFill/>
          </a:ln>
        </p:spPr>
      </p:pic>
      <p:sp>
        <p:nvSpPr>
          <p:cNvPr id="220" name="Google Shape;220;p30"/>
          <p:cNvSpPr txBox="1"/>
          <p:nvPr/>
        </p:nvSpPr>
        <p:spPr>
          <a:xfrm>
            <a:off x="2968250" y="3400500"/>
            <a:ext cx="5329200" cy="10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50">
                <a:solidFill>
                  <a:srgbClr val="333333"/>
                </a:solidFill>
                <a:highlight>
                  <a:schemeClr val="lt1"/>
                </a:highlight>
                <a:latin typeface="Century Gothic"/>
                <a:ea typeface="Century Gothic"/>
                <a:cs typeface="Century Gothic"/>
                <a:sym typeface="Century Gothic"/>
              </a:rPr>
              <a:t>Random Forest using 5 variables on peak_rank (1-100)</a:t>
            </a:r>
            <a:endParaRPr sz="1850">
              <a:solidFill>
                <a:srgbClr val="333333"/>
              </a:solidFill>
              <a:highlight>
                <a:schemeClr val="lt1"/>
              </a:highlight>
              <a:latin typeface="Century Gothic"/>
              <a:ea typeface="Century Gothic"/>
              <a:cs typeface="Century Gothic"/>
              <a:sym typeface="Century Gothic"/>
            </a:endParaRPr>
          </a:p>
          <a:p>
            <a:pPr marL="0" lvl="0" indent="0" algn="l" rtl="0">
              <a:spcBef>
                <a:spcPts val="0"/>
              </a:spcBef>
              <a:spcAft>
                <a:spcPts val="0"/>
              </a:spcAft>
              <a:buNone/>
            </a:pPr>
            <a:r>
              <a:rPr lang="en" sz="1850">
                <a:solidFill>
                  <a:srgbClr val="333333"/>
                </a:solidFill>
                <a:highlight>
                  <a:schemeClr val="lt1"/>
                </a:highlight>
                <a:latin typeface="Century Gothic"/>
                <a:ea typeface="Century Gothic"/>
                <a:cs typeface="Century Gothic"/>
                <a:sym typeface="Century Gothic"/>
              </a:rPr>
              <a:t>Mean value=937</a:t>
            </a:r>
            <a:endParaRPr>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aphicFrame>
        <p:nvGraphicFramePr>
          <p:cNvPr id="225" name="Google Shape;225;p31"/>
          <p:cNvGraphicFramePr/>
          <p:nvPr/>
        </p:nvGraphicFramePr>
        <p:xfrm>
          <a:off x="4572000" y="1011075"/>
          <a:ext cx="3000000" cy="3000000"/>
        </p:xfrm>
        <a:graphic>
          <a:graphicData uri="http://schemas.openxmlformats.org/drawingml/2006/table">
            <a:tbl>
              <a:tblPr>
                <a:noFill/>
                <a:tableStyleId>{38EA2207-80B2-4F6D-8938-AE07CDC3390E}</a:tableStyleId>
              </a:tblPr>
              <a:tblGrid>
                <a:gridCol w="1137975">
                  <a:extLst>
                    <a:ext uri="{9D8B030D-6E8A-4147-A177-3AD203B41FA5}">
                      <a16:colId xmlns:a16="http://schemas.microsoft.com/office/drawing/2014/main" val="20000"/>
                    </a:ext>
                  </a:extLst>
                </a:gridCol>
                <a:gridCol w="3054175">
                  <a:extLst>
                    <a:ext uri="{9D8B030D-6E8A-4147-A177-3AD203B41FA5}">
                      <a16:colId xmlns:a16="http://schemas.microsoft.com/office/drawing/2014/main" val="20001"/>
                    </a:ext>
                  </a:extLst>
                </a:gridCol>
              </a:tblGrid>
              <a:tr h="1412200">
                <a:tc>
                  <a:txBody>
                    <a:bodyPr/>
                    <a:lstStyle/>
                    <a:p>
                      <a:pPr marL="0" lvl="0" indent="0" algn="l" rtl="0">
                        <a:spcBef>
                          <a:spcPts val="0"/>
                        </a:spcBef>
                        <a:spcAft>
                          <a:spcPts val="0"/>
                        </a:spcAft>
                        <a:buNone/>
                      </a:pPr>
                      <a:r>
                        <a:rPr lang="en"/>
                        <a:t>Complete Linkage analysis</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412200">
                <a:tc>
                  <a:txBody>
                    <a:bodyPr/>
                    <a:lstStyle/>
                    <a:p>
                      <a:pPr marL="0" lvl="0" indent="0" algn="l" rtl="0">
                        <a:spcBef>
                          <a:spcPts val="0"/>
                        </a:spcBef>
                        <a:spcAft>
                          <a:spcPts val="0"/>
                        </a:spcAft>
                        <a:buNone/>
                      </a:pPr>
                      <a:r>
                        <a:rPr lang="en"/>
                        <a:t>Average Linkage analysis</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1046075">
                <a:tc>
                  <a:txBody>
                    <a:bodyPr/>
                    <a:lstStyle/>
                    <a:p>
                      <a:pPr marL="0" lvl="0" indent="0" algn="l" rtl="0">
                        <a:spcBef>
                          <a:spcPts val="0"/>
                        </a:spcBef>
                        <a:spcAft>
                          <a:spcPts val="0"/>
                        </a:spcAft>
                        <a:buNone/>
                      </a:pPr>
                      <a:r>
                        <a:rPr lang="en"/>
                        <a:t>Single Linkage Analysis</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
        <p:nvSpPr>
          <p:cNvPr id="226" name="Google Shape;226;p31"/>
          <p:cNvSpPr txBox="1"/>
          <p:nvPr/>
        </p:nvSpPr>
        <p:spPr>
          <a:xfrm>
            <a:off x="1102300" y="223625"/>
            <a:ext cx="7239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latin typeface="Century Gothic"/>
                <a:ea typeface="Century Gothic"/>
                <a:cs typeface="Century Gothic"/>
                <a:sym typeface="Century Gothic"/>
              </a:rPr>
              <a:t>Clusters: Hierarchical Clustering</a:t>
            </a:r>
            <a:endParaRPr sz="1900" b="1">
              <a:latin typeface="Century Gothic"/>
              <a:ea typeface="Century Gothic"/>
              <a:cs typeface="Century Gothic"/>
              <a:sym typeface="Century Gothic"/>
            </a:endParaRPr>
          </a:p>
        </p:txBody>
      </p:sp>
      <p:pic>
        <p:nvPicPr>
          <p:cNvPr id="227" name="Google Shape;227;p31"/>
          <p:cNvPicPr preferRelativeResize="0"/>
          <p:nvPr/>
        </p:nvPicPr>
        <p:blipFill>
          <a:blip r:embed="rId3">
            <a:alphaModFix/>
          </a:blip>
          <a:stretch>
            <a:fillRect/>
          </a:stretch>
        </p:blipFill>
        <p:spPr>
          <a:xfrm>
            <a:off x="6257863" y="3895625"/>
            <a:ext cx="2162175" cy="942975"/>
          </a:xfrm>
          <a:prstGeom prst="rect">
            <a:avLst/>
          </a:prstGeom>
          <a:noFill/>
          <a:ln>
            <a:noFill/>
          </a:ln>
        </p:spPr>
      </p:pic>
      <p:pic>
        <p:nvPicPr>
          <p:cNvPr id="228" name="Google Shape;228;p31"/>
          <p:cNvPicPr preferRelativeResize="0"/>
          <p:nvPr/>
        </p:nvPicPr>
        <p:blipFill>
          <a:blip r:embed="rId4">
            <a:alphaModFix/>
          </a:blip>
          <a:stretch>
            <a:fillRect/>
          </a:stretch>
        </p:blipFill>
        <p:spPr>
          <a:xfrm>
            <a:off x="6257875" y="2513875"/>
            <a:ext cx="2162175" cy="990600"/>
          </a:xfrm>
          <a:prstGeom prst="rect">
            <a:avLst/>
          </a:prstGeom>
          <a:noFill/>
          <a:ln>
            <a:noFill/>
          </a:ln>
        </p:spPr>
      </p:pic>
      <p:pic>
        <p:nvPicPr>
          <p:cNvPr id="229" name="Google Shape;229;p31"/>
          <p:cNvPicPr preferRelativeResize="0"/>
          <p:nvPr/>
        </p:nvPicPr>
        <p:blipFill>
          <a:blip r:embed="rId5">
            <a:alphaModFix/>
          </a:blip>
          <a:stretch>
            <a:fillRect/>
          </a:stretch>
        </p:blipFill>
        <p:spPr>
          <a:xfrm>
            <a:off x="6160075" y="1173850"/>
            <a:ext cx="2181225" cy="866775"/>
          </a:xfrm>
          <a:prstGeom prst="rect">
            <a:avLst/>
          </a:prstGeom>
          <a:noFill/>
          <a:ln>
            <a:noFill/>
          </a:ln>
        </p:spPr>
      </p:pic>
      <p:sp>
        <p:nvSpPr>
          <p:cNvPr id="230" name="Google Shape;230;p31"/>
          <p:cNvSpPr/>
          <p:nvPr/>
        </p:nvSpPr>
        <p:spPr>
          <a:xfrm>
            <a:off x="4572000" y="2423275"/>
            <a:ext cx="4192200" cy="24153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1"/>
          <p:cNvPicPr preferRelativeResize="0"/>
          <p:nvPr/>
        </p:nvPicPr>
        <p:blipFill>
          <a:blip r:embed="rId6">
            <a:alphaModFix/>
          </a:blip>
          <a:stretch>
            <a:fillRect/>
          </a:stretch>
        </p:blipFill>
        <p:spPr>
          <a:xfrm>
            <a:off x="233325" y="1165648"/>
            <a:ext cx="4038324" cy="1873789"/>
          </a:xfrm>
          <a:prstGeom prst="rect">
            <a:avLst/>
          </a:prstGeom>
          <a:noFill/>
          <a:ln>
            <a:noFill/>
          </a:ln>
        </p:spPr>
      </p:pic>
      <p:sp>
        <p:nvSpPr>
          <p:cNvPr id="232" name="Google Shape;232;p31"/>
          <p:cNvSpPr/>
          <p:nvPr/>
        </p:nvSpPr>
        <p:spPr>
          <a:xfrm>
            <a:off x="2896050" y="1091400"/>
            <a:ext cx="1482000" cy="18738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90200" y="3174775"/>
            <a:ext cx="3881400" cy="1663800"/>
          </a:xfrm>
          <a:prstGeom prst="rect">
            <a:avLst/>
          </a:prstGeom>
          <a:no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i="1">
                <a:latin typeface="Century Gothic"/>
                <a:ea typeface="Century Gothic"/>
                <a:cs typeface="Century Gothic"/>
                <a:sym typeface="Century Gothic"/>
              </a:rPr>
              <a:t>At first glance, it looks like single linkage clusters the variables the best, when we cut the dendrogram into 3, we see that average linkage and single do the best at separating the observations </a:t>
            </a:r>
            <a:endParaRPr i="1">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l="22311"/>
          <a:stretch/>
        </p:blipFill>
        <p:spPr>
          <a:xfrm>
            <a:off x="0" y="0"/>
            <a:ext cx="9144000" cy="5143499"/>
          </a:xfrm>
          <a:prstGeom prst="rect">
            <a:avLst/>
          </a:prstGeom>
          <a:noFill/>
          <a:ln>
            <a:noFill/>
          </a:ln>
        </p:spPr>
      </p:pic>
      <p:graphicFrame>
        <p:nvGraphicFramePr>
          <p:cNvPr id="64" name="Google Shape;64;p14"/>
          <p:cNvGraphicFramePr/>
          <p:nvPr/>
        </p:nvGraphicFramePr>
        <p:xfrm>
          <a:off x="1109550" y="1649175"/>
          <a:ext cx="3000000" cy="3000000"/>
        </p:xfrm>
        <a:graphic>
          <a:graphicData uri="http://schemas.openxmlformats.org/drawingml/2006/table">
            <a:tbl>
              <a:tblPr>
                <a:noFill/>
                <a:tableStyleId>{38EA2207-80B2-4F6D-8938-AE07CDC3390E}</a:tableStyleId>
              </a:tblPr>
              <a:tblGrid>
                <a:gridCol w="909200">
                  <a:extLst>
                    <a:ext uri="{9D8B030D-6E8A-4147-A177-3AD203B41FA5}">
                      <a16:colId xmlns:a16="http://schemas.microsoft.com/office/drawing/2014/main" val="20000"/>
                    </a:ext>
                  </a:extLst>
                </a:gridCol>
                <a:gridCol w="4957325">
                  <a:extLst>
                    <a:ext uri="{9D8B030D-6E8A-4147-A177-3AD203B41FA5}">
                      <a16:colId xmlns:a16="http://schemas.microsoft.com/office/drawing/2014/main" val="20001"/>
                    </a:ext>
                  </a:extLst>
                </a:gridCol>
              </a:tblGrid>
              <a:tr h="593800">
                <a:tc>
                  <a:txBody>
                    <a:bodyPr/>
                    <a:lstStyle/>
                    <a:p>
                      <a:pPr marL="0" lvl="0" indent="0" algn="ctr" rtl="0">
                        <a:spcBef>
                          <a:spcPts val="0"/>
                        </a:spcBef>
                        <a:spcAft>
                          <a:spcPts val="0"/>
                        </a:spcAft>
                        <a:buNone/>
                      </a:pPr>
                      <a:r>
                        <a:rPr lang="en" sz="1600" b="1">
                          <a:solidFill>
                            <a:schemeClr val="accent1"/>
                          </a:solidFill>
                          <a:latin typeface="Century Gothic"/>
                          <a:ea typeface="Century Gothic"/>
                          <a:cs typeface="Century Gothic"/>
                          <a:sym typeface="Century Gothic"/>
                        </a:rPr>
                        <a:t>1</a:t>
                      </a:r>
                      <a:endParaRPr sz="1600" b="1">
                        <a:solidFill>
                          <a:schemeClr val="accent1"/>
                        </a:solidFill>
                        <a:latin typeface="Century Gothic"/>
                        <a:ea typeface="Century Gothic"/>
                        <a:cs typeface="Century Gothic"/>
                        <a:sym typeface="Century Gothic"/>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2100">
                          <a:latin typeface="Century Gothic"/>
                          <a:ea typeface="Century Gothic"/>
                          <a:cs typeface="Century Gothic"/>
                          <a:sym typeface="Century Gothic"/>
                        </a:rPr>
                        <a:t>Context and Background</a:t>
                      </a:r>
                      <a:endParaRPr sz="2100">
                        <a:latin typeface="Century Gothic"/>
                        <a:ea typeface="Century Gothic"/>
                        <a:cs typeface="Century Gothic"/>
                        <a:sym typeface="Century Gothic"/>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93800">
                <a:tc>
                  <a:txBody>
                    <a:bodyPr/>
                    <a:lstStyle/>
                    <a:p>
                      <a:pPr marL="0" lvl="0" indent="0" algn="ctr" rtl="0">
                        <a:spcBef>
                          <a:spcPts val="0"/>
                        </a:spcBef>
                        <a:spcAft>
                          <a:spcPts val="0"/>
                        </a:spcAft>
                        <a:buNone/>
                      </a:pPr>
                      <a:r>
                        <a:rPr lang="en" sz="1600" b="1">
                          <a:solidFill>
                            <a:schemeClr val="accent1"/>
                          </a:solidFill>
                          <a:latin typeface="Century Gothic"/>
                          <a:ea typeface="Century Gothic"/>
                          <a:cs typeface="Century Gothic"/>
                          <a:sym typeface="Century Gothic"/>
                        </a:rPr>
                        <a:t>2</a:t>
                      </a:r>
                      <a:endParaRPr sz="1600" b="1">
                        <a:solidFill>
                          <a:schemeClr val="accent1"/>
                        </a:solidFill>
                        <a:latin typeface="Century Gothic"/>
                        <a:ea typeface="Century Gothic"/>
                        <a:cs typeface="Century Gothic"/>
                        <a:sym typeface="Century Gothic"/>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2100">
                          <a:latin typeface="Century Gothic"/>
                          <a:ea typeface="Century Gothic"/>
                          <a:cs typeface="Century Gothic"/>
                          <a:sym typeface="Century Gothic"/>
                        </a:rPr>
                        <a:t>Exploratory Analysis Findings</a:t>
                      </a:r>
                      <a:endParaRPr sz="2100">
                        <a:latin typeface="Century Gothic"/>
                        <a:ea typeface="Century Gothic"/>
                        <a:cs typeface="Century Gothic"/>
                        <a:sym typeface="Century Gothic"/>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93800">
                <a:tc>
                  <a:txBody>
                    <a:bodyPr/>
                    <a:lstStyle/>
                    <a:p>
                      <a:pPr marL="0" lvl="0" indent="0" algn="ctr" rtl="0">
                        <a:spcBef>
                          <a:spcPts val="0"/>
                        </a:spcBef>
                        <a:spcAft>
                          <a:spcPts val="0"/>
                        </a:spcAft>
                        <a:buNone/>
                      </a:pPr>
                      <a:r>
                        <a:rPr lang="en" sz="1600" b="1">
                          <a:solidFill>
                            <a:schemeClr val="accent1"/>
                          </a:solidFill>
                          <a:latin typeface="Century Gothic"/>
                          <a:ea typeface="Century Gothic"/>
                          <a:cs typeface="Century Gothic"/>
                          <a:sym typeface="Century Gothic"/>
                        </a:rPr>
                        <a:t>3</a:t>
                      </a:r>
                      <a:endParaRPr sz="1600" b="1">
                        <a:solidFill>
                          <a:schemeClr val="accent1"/>
                        </a:solidFill>
                        <a:latin typeface="Century Gothic"/>
                        <a:ea typeface="Century Gothic"/>
                        <a:cs typeface="Century Gothic"/>
                        <a:sym typeface="Century Gothic"/>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2100">
                          <a:latin typeface="Century Gothic"/>
                          <a:ea typeface="Century Gothic"/>
                          <a:cs typeface="Century Gothic"/>
                          <a:sym typeface="Century Gothic"/>
                        </a:rPr>
                        <a:t>Models and Findings</a:t>
                      </a:r>
                      <a:endParaRPr sz="2100">
                        <a:latin typeface="Century Gothic"/>
                        <a:ea typeface="Century Gothic"/>
                        <a:cs typeface="Century Gothic"/>
                        <a:sym typeface="Century Gothic"/>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93800">
                <a:tc>
                  <a:txBody>
                    <a:bodyPr/>
                    <a:lstStyle/>
                    <a:p>
                      <a:pPr marL="0" lvl="0" indent="0" algn="ctr" rtl="0">
                        <a:spcBef>
                          <a:spcPts val="0"/>
                        </a:spcBef>
                        <a:spcAft>
                          <a:spcPts val="0"/>
                        </a:spcAft>
                        <a:buNone/>
                      </a:pPr>
                      <a:r>
                        <a:rPr lang="en" sz="1600" b="1">
                          <a:solidFill>
                            <a:schemeClr val="accent1"/>
                          </a:solidFill>
                          <a:latin typeface="Century Gothic"/>
                          <a:ea typeface="Century Gothic"/>
                          <a:cs typeface="Century Gothic"/>
                          <a:sym typeface="Century Gothic"/>
                        </a:rPr>
                        <a:t>4</a:t>
                      </a:r>
                      <a:endParaRPr sz="1600" b="1">
                        <a:solidFill>
                          <a:schemeClr val="accent1"/>
                        </a:solidFill>
                        <a:latin typeface="Century Gothic"/>
                        <a:ea typeface="Century Gothic"/>
                        <a:cs typeface="Century Gothic"/>
                        <a:sym typeface="Century Gothic"/>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2100">
                          <a:latin typeface="Century Gothic"/>
                          <a:ea typeface="Century Gothic"/>
                          <a:cs typeface="Century Gothic"/>
                          <a:sym typeface="Century Gothic"/>
                        </a:rPr>
                        <a:t>Final Recommendation</a:t>
                      </a:r>
                      <a:endParaRPr sz="2100">
                        <a:latin typeface="Century Gothic"/>
                        <a:ea typeface="Century Gothic"/>
                        <a:cs typeface="Century Gothic"/>
                        <a:sym typeface="Century Gothic"/>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65" name="Google Shape;65;p14"/>
          <p:cNvSpPr txBox="1"/>
          <p:nvPr/>
        </p:nvSpPr>
        <p:spPr>
          <a:xfrm>
            <a:off x="1158775" y="398575"/>
            <a:ext cx="73638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200" b="1">
                <a:solidFill>
                  <a:schemeClr val="dk1"/>
                </a:solidFill>
                <a:latin typeface="Century Gothic"/>
                <a:ea typeface="Century Gothic"/>
                <a:cs typeface="Century Gothic"/>
                <a:sym typeface="Century Gothic"/>
              </a:rPr>
              <a:t>Table of Contents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2"/>
          <p:cNvPicPr preferRelativeResize="0"/>
          <p:nvPr/>
        </p:nvPicPr>
        <p:blipFill>
          <a:blip r:embed="rId3">
            <a:alphaModFix/>
          </a:blip>
          <a:stretch>
            <a:fillRect/>
          </a:stretch>
        </p:blipFill>
        <p:spPr>
          <a:xfrm>
            <a:off x="96225" y="1631350"/>
            <a:ext cx="5048475" cy="2168250"/>
          </a:xfrm>
          <a:prstGeom prst="rect">
            <a:avLst/>
          </a:prstGeom>
          <a:noFill/>
          <a:ln>
            <a:noFill/>
          </a:ln>
        </p:spPr>
      </p:pic>
      <p:sp>
        <p:nvSpPr>
          <p:cNvPr id="239" name="Google Shape;239;p32"/>
          <p:cNvSpPr txBox="1"/>
          <p:nvPr/>
        </p:nvSpPr>
        <p:spPr>
          <a:xfrm>
            <a:off x="610775" y="294575"/>
            <a:ext cx="8118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Century Gothic"/>
                <a:ea typeface="Century Gothic"/>
                <a:cs typeface="Century Gothic"/>
                <a:sym typeface="Century Gothic"/>
              </a:rPr>
              <a:t>Determining Relationships within Clusters</a:t>
            </a:r>
            <a:endParaRPr sz="1900" b="1">
              <a:latin typeface="Century Gothic"/>
              <a:ea typeface="Century Gothic"/>
              <a:cs typeface="Century Gothic"/>
              <a:sym typeface="Century Gothic"/>
            </a:endParaRPr>
          </a:p>
        </p:txBody>
      </p:sp>
      <p:sp>
        <p:nvSpPr>
          <p:cNvPr id="240" name="Google Shape;240;p32"/>
          <p:cNvSpPr txBox="1"/>
          <p:nvPr/>
        </p:nvSpPr>
        <p:spPr>
          <a:xfrm>
            <a:off x="5498700" y="1023000"/>
            <a:ext cx="33963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latin typeface="Century Gothic"/>
                <a:ea typeface="Century Gothic"/>
                <a:cs typeface="Century Gothic"/>
                <a:sym typeface="Century Gothic"/>
              </a:rPr>
              <a:t>Isolating for variables we see the most difference in</a:t>
            </a:r>
            <a:endParaRPr sz="1900" b="1">
              <a:latin typeface="Century Gothic"/>
              <a:ea typeface="Century Gothic"/>
              <a:cs typeface="Century Gothic"/>
              <a:sym typeface="Century Gothic"/>
            </a:endParaRPr>
          </a:p>
        </p:txBody>
      </p:sp>
      <p:sp>
        <p:nvSpPr>
          <p:cNvPr id="241" name="Google Shape;241;p32"/>
          <p:cNvSpPr txBox="1"/>
          <p:nvPr/>
        </p:nvSpPr>
        <p:spPr>
          <a:xfrm>
            <a:off x="610775" y="1023000"/>
            <a:ext cx="4373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i="1">
                <a:solidFill>
                  <a:srgbClr val="FF0000"/>
                </a:solidFill>
                <a:latin typeface="Century Gothic"/>
                <a:ea typeface="Century Gothic"/>
                <a:cs typeface="Century Gothic"/>
                <a:sym typeface="Century Gothic"/>
              </a:rPr>
              <a:t>No distinct clusters observed</a:t>
            </a:r>
            <a:endParaRPr sz="1700" b="1" i="1">
              <a:solidFill>
                <a:srgbClr val="FF0000"/>
              </a:solidFill>
              <a:latin typeface="Century Gothic"/>
              <a:ea typeface="Century Gothic"/>
              <a:cs typeface="Century Gothic"/>
              <a:sym typeface="Century Gothic"/>
            </a:endParaRPr>
          </a:p>
        </p:txBody>
      </p:sp>
      <p:sp>
        <p:nvSpPr>
          <p:cNvPr id="242" name="Google Shape;242;p32"/>
          <p:cNvSpPr/>
          <p:nvPr/>
        </p:nvSpPr>
        <p:spPr>
          <a:xfrm>
            <a:off x="5613275" y="1821925"/>
            <a:ext cx="3115800" cy="1787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Liveliness </a:t>
            </a:r>
            <a:endParaRPr/>
          </a:p>
          <a:p>
            <a:pPr marL="0" lvl="0" indent="0" algn="l" rtl="0">
              <a:spcBef>
                <a:spcPts val="0"/>
              </a:spcBef>
              <a:spcAft>
                <a:spcPts val="0"/>
              </a:spcAft>
              <a:buNone/>
            </a:pPr>
            <a:r>
              <a:rPr lang="en"/>
              <a:t>Tempo </a:t>
            </a:r>
            <a:endParaRPr/>
          </a:p>
          <a:p>
            <a:pPr marL="0" lvl="0" indent="0" algn="l" rtl="0">
              <a:spcBef>
                <a:spcPts val="0"/>
              </a:spcBef>
              <a:spcAft>
                <a:spcPts val="0"/>
              </a:spcAft>
              <a:buNone/>
            </a:pPr>
            <a:r>
              <a:rPr lang="en"/>
              <a:t>Loudness </a:t>
            </a:r>
            <a:endParaRPr/>
          </a:p>
        </p:txBody>
      </p:sp>
      <p:sp>
        <p:nvSpPr>
          <p:cNvPr id="243" name="Google Shape;243;p32"/>
          <p:cNvSpPr/>
          <p:nvPr/>
        </p:nvSpPr>
        <p:spPr>
          <a:xfrm>
            <a:off x="610775" y="4157650"/>
            <a:ext cx="8118300" cy="64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entury Gothic"/>
                <a:ea typeface="Century Gothic"/>
                <a:cs typeface="Century Gothic"/>
                <a:sym typeface="Century Gothic"/>
              </a:rPr>
              <a:t>Conclusion</a:t>
            </a:r>
            <a:r>
              <a:rPr lang="en">
                <a:latin typeface="Century Gothic"/>
                <a:ea typeface="Century Gothic"/>
                <a:cs typeface="Century Gothic"/>
                <a:sym typeface="Century Gothic"/>
              </a:rPr>
              <a:t>: There is a slight difference when isolating the variables, there are now only 2 misclassified observations verses 3</a:t>
            </a:r>
            <a:endParaRPr>
              <a:latin typeface="Century Gothic"/>
              <a:ea typeface="Century Gothic"/>
              <a:cs typeface="Century Gothic"/>
              <a:sym typeface="Century Gothic"/>
            </a:endParaRPr>
          </a:p>
        </p:txBody>
      </p:sp>
      <p:pic>
        <p:nvPicPr>
          <p:cNvPr id="244" name="Google Shape;244;p32"/>
          <p:cNvPicPr preferRelativeResize="0"/>
          <p:nvPr/>
        </p:nvPicPr>
        <p:blipFill>
          <a:blip r:embed="rId4">
            <a:alphaModFix/>
          </a:blip>
          <a:stretch>
            <a:fillRect/>
          </a:stretch>
        </p:blipFill>
        <p:spPr>
          <a:xfrm>
            <a:off x="6718075" y="2330725"/>
            <a:ext cx="1879487" cy="769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p:nvPr/>
        </p:nvSpPr>
        <p:spPr>
          <a:xfrm>
            <a:off x="667900" y="631550"/>
            <a:ext cx="75333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latin typeface="Century Gothic"/>
                <a:ea typeface="Century Gothic"/>
                <a:cs typeface="Century Gothic"/>
                <a:sym typeface="Century Gothic"/>
              </a:rPr>
              <a:t>Clusters: K Means </a:t>
            </a:r>
            <a:endParaRPr sz="1900" b="1">
              <a:latin typeface="Century Gothic"/>
              <a:ea typeface="Century Gothic"/>
              <a:cs typeface="Century Gothic"/>
              <a:sym typeface="Century Gothic"/>
            </a:endParaRPr>
          </a:p>
        </p:txBody>
      </p:sp>
      <p:pic>
        <p:nvPicPr>
          <p:cNvPr id="250" name="Google Shape;250;p33"/>
          <p:cNvPicPr preferRelativeResize="0"/>
          <p:nvPr/>
        </p:nvPicPr>
        <p:blipFill>
          <a:blip r:embed="rId3">
            <a:alphaModFix/>
          </a:blip>
          <a:stretch>
            <a:fillRect/>
          </a:stretch>
        </p:blipFill>
        <p:spPr>
          <a:xfrm>
            <a:off x="599150" y="2385975"/>
            <a:ext cx="3790950" cy="1057275"/>
          </a:xfrm>
          <a:prstGeom prst="rect">
            <a:avLst/>
          </a:prstGeom>
          <a:noFill/>
          <a:ln>
            <a:noFill/>
          </a:ln>
        </p:spPr>
      </p:pic>
      <p:sp>
        <p:nvSpPr>
          <p:cNvPr id="251" name="Google Shape;251;p33"/>
          <p:cNvSpPr txBox="1"/>
          <p:nvPr/>
        </p:nvSpPr>
        <p:spPr>
          <a:xfrm>
            <a:off x="667900" y="3680675"/>
            <a:ext cx="3000000" cy="5310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000">
                <a:solidFill>
                  <a:schemeClr val="dk1"/>
                </a:solidFill>
                <a:latin typeface="Century Gothic"/>
                <a:ea typeface="Century Gothic"/>
                <a:cs typeface="Century Gothic"/>
                <a:sym typeface="Century Gothic"/>
              </a:rPr>
              <a:t>km.out1$betweenss:  1.456579e+12.  km.out1$totss: 1.948764e+12</a:t>
            </a:r>
            <a:r>
              <a:rPr lang="en" sz="1100">
                <a:solidFill>
                  <a:schemeClr val="dk1"/>
                </a:solidFill>
                <a:latin typeface="Century Gothic"/>
                <a:ea typeface="Century Gothic"/>
                <a:cs typeface="Century Gothic"/>
                <a:sym typeface="Century Gothic"/>
              </a:rPr>
              <a:t> . </a:t>
            </a:r>
            <a:endParaRPr/>
          </a:p>
        </p:txBody>
      </p:sp>
      <p:pic>
        <p:nvPicPr>
          <p:cNvPr id="252" name="Google Shape;252;p33"/>
          <p:cNvPicPr preferRelativeResize="0"/>
          <p:nvPr/>
        </p:nvPicPr>
        <p:blipFill>
          <a:blip r:embed="rId4">
            <a:alphaModFix/>
          </a:blip>
          <a:stretch>
            <a:fillRect/>
          </a:stretch>
        </p:blipFill>
        <p:spPr>
          <a:xfrm>
            <a:off x="5922225" y="2337488"/>
            <a:ext cx="1816250" cy="1154250"/>
          </a:xfrm>
          <a:prstGeom prst="rect">
            <a:avLst/>
          </a:prstGeom>
          <a:noFill/>
          <a:ln>
            <a:noFill/>
          </a:ln>
        </p:spPr>
      </p:pic>
      <p:sp>
        <p:nvSpPr>
          <p:cNvPr id="253" name="Google Shape;253;p33"/>
          <p:cNvSpPr/>
          <p:nvPr/>
        </p:nvSpPr>
        <p:spPr>
          <a:xfrm>
            <a:off x="599150" y="1563138"/>
            <a:ext cx="3421800" cy="531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Original</a:t>
            </a:r>
            <a:endParaRPr/>
          </a:p>
        </p:txBody>
      </p:sp>
      <p:sp>
        <p:nvSpPr>
          <p:cNvPr id="254" name="Google Shape;254;p33"/>
          <p:cNvSpPr/>
          <p:nvPr/>
        </p:nvSpPr>
        <p:spPr>
          <a:xfrm>
            <a:off x="5116150" y="1538900"/>
            <a:ext cx="3085200" cy="531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Fewer variables</a:t>
            </a:r>
            <a:endParaRPr/>
          </a:p>
          <a:p>
            <a:pPr marL="0" lvl="0" indent="0" algn="ctr" rtl="0">
              <a:spcBef>
                <a:spcPts val="0"/>
              </a:spcBef>
              <a:spcAft>
                <a:spcPts val="0"/>
              </a:spcAft>
              <a:buNone/>
            </a:pPr>
            <a:r>
              <a:rPr lang="en"/>
              <a:t>(loudness, tempo, liveness)  </a:t>
            </a:r>
            <a:endParaRPr/>
          </a:p>
        </p:txBody>
      </p:sp>
      <p:sp>
        <p:nvSpPr>
          <p:cNvPr id="255" name="Google Shape;255;p33"/>
          <p:cNvSpPr txBox="1"/>
          <p:nvPr/>
        </p:nvSpPr>
        <p:spPr>
          <a:xfrm>
            <a:off x="5330350" y="3824300"/>
            <a:ext cx="30000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entury Gothic"/>
                <a:ea typeface="Century Gothic"/>
                <a:cs typeface="Century Gothic"/>
                <a:sym typeface="Century Gothic"/>
              </a:rPr>
              <a:t>km.out4$tot.withinss [1] 77931.76</a:t>
            </a:r>
            <a:endParaRPr sz="10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00">
                <a:solidFill>
                  <a:schemeClr val="dk1"/>
                </a:solidFill>
                <a:latin typeface="Century Gothic"/>
                <a:ea typeface="Century Gothic"/>
                <a:cs typeface="Century Gothic"/>
                <a:sym typeface="Century Gothic"/>
              </a:rPr>
              <a:t>km.out4$betweenss [1] 441937.3</a:t>
            </a:r>
            <a:endParaRPr sz="1000">
              <a:solidFill>
                <a:schemeClr val="dk1"/>
              </a:solidFill>
              <a:latin typeface="Century Gothic"/>
              <a:ea typeface="Century Gothic"/>
              <a:cs typeface="Century Gothic"/>
              <a:sym typeface="Century Gothic"/>
            </a:endParaRPr>
          </a:p>
        </p:txBody>
      </p:sp>
      <p:pic>
        <p:nvPicPr>
          <p:cNvPr id="256" name="Google Shape;256;p33"/>
          <p:cNvPicPr preferRelativeResize="0"/>
          <p:nvPr/>
        </p:nvPicPr>
        <p:blipFill>
          <a:blip r:embed="rId5">
            <a:alphaModFix/>
          </a:blip>
          <a:stretch>
            <a:fillRect/>
          </a:stretch>
        </p:blipFill>
        <p:spPr>
          <a:xfrm>
            <a:off x="4790040" y="3862990"/>
            <a:ext cx="540298" cy="477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4"/>
          <p:cNvPicPr preferRelativeResize="0"/>
          <p:nvPr/>
        </p:nvPicPr>
        <p:blipFill>
          <a:blip r:embed="rId3">
            <a:alphaModFix/>
          </a:blip>
          <a:stretch>
            <a:fillRect/>
          </a:stretch>
        </p:blipFill>
        <p:spPr>
          <a:xfrm>
            <a:off x="0" y="0"/>
            <a:ext cx="9141291" cy="5143500"/>
          </a:xfrm>
          <a:prstGeom prst="rect">
            <a:avLst/>
          </a:prstGeom>
          <a:noFill/>
          <a:ln>
            <a:noFill/>
          </a:ln>
        </p:spPr>
      </p:pic>
      <p:sp>
        <p:nvSpPr>
          <p:cNvPr id="262" name="Google Shape;262;p34"/>
          <p:cNvSpPr/>
          <p:nvPr/>
        </p:nvSpPr>
        <p:spPr>
          <a:xfrm>
            <a:off x="0" y="1607775"/>
            <a:ext cx="9141300" cy="16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100" b="1">
                <a:solidFill>
                  <a:schemeClr val="lt1"/>
                </a:solidFill>
                <a:latin typeface="Century Gothic"/>
                <a:ea typeface="Century Gothic"/>
                <a:cs typeface="Century Gothic"/>
                <a:sym typeface="Century Gothic"/>
              </a:rPr>
              <a:t>Recommendation</a:t>
            </a:r>
            <a:endParaRPr sz="4100" b="1">
              <a:solidFill>
                <a:schemeClr val="lt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subTitle" idx="1"/>
          </p:nvPr>
        </p:nvSpPr>
        <p:spPr>
          <a:xfrm>
            <a:off x="311700" y="4497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chemeClr val="dk1"/>
                </a:solidFill>
                <a:latin typeface="Century Gothic"/>
                <a:ea typeface="Century Gothic"/>
                <a:cs typeface="Century Gothic"/>
                <a:sym typeface="Century Gothic"/>
              </a:rPr>
              <a:t>Conclusion: Was our prediction accurate? </a:t>
            </a:r>
            <a:endParaRPr b="1">
              <a:solidFill>
                <a:schemeClr val="dk1"/>
              </a:solidFill>
              <a:latin typeface="Century Gothic"/>
              <a:ea typeface="Century Gothic"/>
              <a:cs typeface="Century Gothic"/>
              <a:sym typeface="Century Gothic"/>
            </a:endParaRPr>
          </a:p>
        </p:txBody>
      </p:sp>
      <p:sp>
        <p:nvSpPr>
          <p:cNvPr id="268" name="Google Shape;268;p35"/>
          <p:cNvSpPr/>
          <p:nvPr/>
        </p:nvSpPr>
        <p:spPr>
          <a:xfrm>
            <a:off x="567550" y="1365700"/>
            <a:ext cx="7963500" cy="313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entury Gothic"/>
                <a:ea typeface="Century Gothic"/>
                <a:cs typeface="Century Gothic"/>
                <a:sym typeface="Century Gothic"/>
              </a:rPr>
              <a:t>Logistic Regression Model: </a:t>
            </a:r>
            <a:endParaRPr b="1">
              <a:latin typeface="Century Gothic"/>
              <a:ea typeface="Century Gothic"/>
              <a:cs typeface="Century Gothic"/>
              <a:sym typeface="Century Gothic"/>
            </a:endParaRPr>
          </a:p>
          <a:p>
            <a:pPr marL="0" lvl="0" indent="0" algn="l" rtl="0">
              <a:spcBef>
                <a:spcPts val="0"/>
              </a:spcBef>
              <a:spcAft>
                <a:spcPts val="0"/>
              </a:spcAft>
              <a:buNone/>
            </a:pPr>
            <a:endParaRPr b="1">
              <a:latin typeface="Century Gothic"/>
              <a:ea typeface="Century Gothic"/>
              <a:cs typeface="Century Gothic"/>
              <a:sym typeface="Century Gothic"/>
            </a:endParaRPr>
          </a:p>
          <a:p>
            <a:pPr marL="0" lvl="0" indent="0" algn="l" rtl="0">
              <a:spcBef>
                <a:spcPts val="0"/>
              </a:spcBef>
              <a:spcAft>
                <a:spcPts val="0"/>
              </a:spcAft>
              <a:buNone/>
            </a:pPr>
            <a:r>
              <a:rPr lang="en" b="1">
                <a:latin typeface="Century Gothic"/>
                <a:ea typeface="Century Gothic"/>
                <a:cs typeface="Century Gothic"/>
                <a:sym typeface="Century Gothic"/>
              </a:rPr>
              <a:t>Random Forest Model: </a:t>
            </a:r>
            <a:r>
              <a:rPr lang="en">
                <a:latin typeface="Century Gothic"/>
                <a:ea typeface="Century Gothic"/>
                <a:cs typeface="Century Gothic"/>
                <a:sym typeface="Century Gothic"/>
              </a:rPr>
              <a:t>This model supports the claim that loudness, is the contributing factors to a song being highly ranked. We also see that </a:t>
            </a:r>
            <a:r>
              <a:rPr lang="en">
                <a:solidFill>
                  <a:schemeClr val="dk1"/>
                </a:solidFill>
                <a:latin typeface="Century Gothic"/>
                <a:ea typeface="Century Gothic"/>
                <a:cs typeface="Century Gothic"/>
                <a:sym typeface="Century Gothic"/>
              </a:rPr>
              <a:t>energy and danceability contribute to high ranking. </a:t>
            </a:r>
            <a:endParaRPr>
              <a:latin typeface="Century Gothic"/>
              <a:ea typeface="Century Gothic"/>
              <a:cs typeface="Century Gothic"/>
              <a:sym typeface="Century Gothic"/>
            </a:endParaRPr>
          </a:p>
          <a:p>
            <a:pPr marL="0" lvl="0" indent="0" algn="l" rtl="0">
              <a:spcBef>
                <a:spcPts val="0"/>
              </a:spcBef>
              <a:spcAft>
                <a:spcPts val="0"/>
              </a:spcAft>
              <a:buNone/>
            </a:pPr>
            <a:endParaRPr b="1">
              <a:latin typeface="Century Gothic"/>
              <a:ea typeface="Century Gothic"/>
              <a:cs typeface="Century Gothic"/>
              <a:sym typeface="Century Gothic"/>
            </a:endParaRPr>
          </a:p>
          <a:p>
            <a:pPr marL="0" lvl="0" indent="0" algn="l" rtl="0">
              <a:spcBef>
                <a:spcPts val="0"/>
              </a:spcBef>
              <a:spcAft>
                <a:spcPts val="0"/>
              </a:spcAft>
              <a:buNone/>
            </a:pPr>
            <a:r>
              <a:rPr lang="en" b="1">
                <a:latin typeface="Century Gothic"/>
                <a:ea typeface="Century Gothic"/>
                <a:cs typeface="Century Gothic"/>
                <a:sym typeface="Century Gothic"/>
              </a:rPr>
              <a:t>Clustering:</a:t>
            </a:r>
            <a:r>
              <a:rPr lang="en">
                <a:latin typeface="Century Gothic"/>
                <a:ea typeface="Century Gothic"/>
                <a:cs typeface="Century Gothic"/>
                <a:sym typeface="Century Gothic"/>
              </a:rPr>
              <a:t> There is a slight, but minimal difference in the h clusters when we isolate for predictors tempo, loudness and liveness - however it is disproved in K means clustering </a:t>
            </a:r>
            <a:endParaRPr>
              <a:latin typeface="Century Gothic"/>
              <a:ea typeface="Century Gothic"/>
              <a:cs typeface="Century Gothic"/>
              <a:sym typeface="Century Gothic"/>
            </a:endParaRPr>
          </a:p>
        </p:txBody>
      </p:sp>
      <p:sp>
        <p:nvSpPr>
          <p:cNvPr id="269" name="Google Shape;269;p35"/>
          <p:cNvSpPr/>
          <p:nvPr/>
        </p:nvSpPr>
        <p:spPr>
          <a:xfrm>
            <a:off x="567550" y="1873650"/>
            <a:ext cx="7813500" cy="6981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a:spLocks noGrp="1"/>
          </p:cNvSpPr>
          <p:nvPr>
            <p:ph type="ctrTitle"/>
          </p:nvPr>
        </p:nvSpPr>
        <p:spPr>
          <a:xfrm>
            <a:off x="3567500" y="361200"/>
            <a:ext cx="5452200" cy="1151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en" sz="4480">
                <a:latin typeface="Century Gothic"/>
                <a:ea typeface="Century Gothic"/>
                <a:cs typeface="Century Gothic"/>
                <a:sym typeface="Century Gothic"/>
              </a:rPr>
              <a:t>Recommendation</a:t>
            </a:r>
            <a:endParaRPr sz="4480">
              <a:latin typeface="Century Gothic"/>
              <a:ea typeface="Century Gothic"/>
              <a:cs typeface="Century Gothic"/>
              <a:sym typeface="Century Gothic"/>
            </a:endParaRPr>
          </a:p>
        </p:txBody>
      </p:sp>
      <p:pic>
        <p:nvPicPr>
          <p:cNvPr id="275" name="Google Shape;275;p36"/>
          <p:cNvPicPr preferRelativeResize="0"/>
          <p:nvPr/>
        </p:nvPicPr>
        <p:blipFill rotWithShape="1">
          <a:blip r:embed="rId3">
            <a:alphaModFix/>
          </a:blip>
          <a:srcRect l="22264" r="20765"/>
          <a:stretch/>
        </p:blipFill>
        <p:spPr>
          <a:xfrm>
            <a:off x="159800" y="256050"/>
            <a:ext cx="3588751" cy="4724401"/>
          </a:xfrm>
          <a:prstGeom prst="rect">
            <a:avLst/>
          </a:prstGeom>
          <a:noFill/>
          <a:ln>
            <a:noFill/>
          </a:ln>
        </p:spPr>
      </p:pic>
      <p:sp>
        <p:nvSpPr>
          <p:cNvPr id="276" name="Google Shape;276;p36"/>
          <p:cNvSpPr/>
          <p:nvPr/>
        </p:nvSpPr>
        <p:spPr>
          <a:xfrm>
            <a:off x="3801800" y="1555225"/>
            <a:ext cx="4930500" cy="2917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entury Gothic"/>
                <a:ea typeface="Century Gothic"/>
                <a:cs typeface="Century Gothic"/>
                <a:sym typeface="Century Gothic"/>
              </a:rPr>
              <a:t>In order to create a hit, make sure you are prioritizing </a:t>
            </a:r>
            <a:r>
              <a:rPr lang="en" b="1">
                <a:latin typeface="Century Gothic"/>
                <a:ea typeface="Century Gothic"/>
                <a:cs typeface="Century Gothic"/>
                <a:sym typeface="Century Gothic"/>
              </a:rPr>
              <a:t>loudness,  high energy and danceability. </a:t>
            </a:r>
            <a:endParaRPr b="1">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r>
              <a:rPr lang="en">
                <a:latin typeface="Century Gothic"/>
                <a:ea typeface="Century Gothic"/>
                <a:cs typeface="Century Gothic"/>
                <a:sym typeface="Century Gothic"/>
              </a:rPr>
              <a:t>When producing a song aim for the below ranges.. </a:t>
            </a:r>
            <a:endParaRPr>
              <a:latin typeface="Century Gothic"/>
              <a:ea typeface="Century Gothic"/>
              <a:cs typeface="Century Gothic"/>
              <a:sym typeface="Century Gothic"/>
            </a:endParaRPr>
          </a:p>
          <a:p>
            <a:pPr marL="0" lvl="0" indent="0" algn="l" rtl="0">
              <a:spcBef>
                <a:spcPts val="0"/>
              </a:spcBef>
              <a:spcAft>
                <a:spcPts val="0"/>
              </a:spcAft>
              <a:buNone/>
            </a:pPr>
            <a:r>
              <a:rPr lang="en">
                <a:latin typeface="Century Gothic"/>
                <a:ea typeface="Century Gothic"/>
                <a:cs typeface="Century Gothic"/>
                <a:sym typeface="Century Gothic"/>
              </a:rPr>
              <a:t>Loudness &gt;= -6.307 decibels</a:t>
            </a:r>
            <a:endParaRPr>
              <a:latin typeface="Century Gothic"/>
              <a:ea typeface="Century Gothic"/>
              <a:cs typeface="Century Gothic"/>
              <a:sym typeface="Century Gothic"/>
            </a:endParaRPr>
          </a:p>
          <a:p>
            <a:pPr marL="0" lvl="0" indent="0" algn="l" rtl="0">
              <a:spcBef>
                <a:spcPts val="0"/>
              </a:spcBef>
              <a:spcAft>
                <a:spcPts val="0"/>
              </a:spcAft>
              <a:buNone/>
            </a:pPr>
            <a:r>
              <a:rPr lang="en">
                <a:latin typeface="Century Gothic"/>
                <a:ea typeface="Century Gothic"/>
                <a:cs typeface="Century Gothic"/>
                <a:sym typeface="Century Gothic"/>
              </a:rPr>
              <a:t>Energy &gt;= .63 points</a:t>
            </a:r>
            <a:endParaRPr>
              <a:latin typeface="Century Gothic"/>
              <a:ea typeface="Century Gothic"/>
              <a:cs typeface="Century Gothic"/>
              <a:sym typeface="Century Gothic"/>
            </a:endParaRPr>
          </a:p>
          <a:p>
            <a:pPr marL="0" lvl="0" indent="0" algn="l" rtl="0">
              <a:spcBef>
                <a:spcPts val="0"/>
              </a:spcBef>
              <a:spcAft>
                <a:spcPts val="0"/>
              </a:spcAft>
              <a:buNone/>
            </a:pPr>
            <a:r>
              <a:rPr lang="en">
                <a:latin typeface="Century Gothic"/>
                <a:ea typeface="Century Gothic"/>
                <a:cs typeface="Century Gothic"/>
                <a:sym typeface="Century Gothic"/>
              </a:rPr>
              <a:t>Danceability &gt;= .68 points</a:t>
            </a:r>
            <a:endParaRPr>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9141291" cy="5143500"/>
          </a:xfrm>
          <a:prstGeom prst="rect">
            <a:avLst/>
          </a:prstGeom>
          <a:noFill/>
          <a:ln>
            <a:noFill/>
          </a:ln>
        </p:spPr>
      </p:pic>
      <p:sp>
        <p:nvSpPr>
          <p:cNvPr id="71" name="Google Shape;71;p15"/>
          <p:cNvSpPr/>
          <p:nvPr/>
        </p:nvSpPr>
        <p:spPr>
          <a:xfrm>
            <a:off x="0" y="1607775"/>
            <a:ext cx="9141300" cy="16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100" b="1">
                <a:solidFill>
                  <a:schemeClr val="lt1"/>
                </a:solidFill>
                <a:latin typeface="Century Gothic"/>
                <a:ea typeface="Century Gothic"/>
                <a:cs typeface="Century Gothic"/>
                <a:sym typeface="Century Gothic"/>
              </a:rPr>
              <a:t>Context and Background </a:t>
            </a:r>
            <a:endParaRPr sz="4100" b="1">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311700" y="1152475"/>
            <a:ext cx="3217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solidFill>
                  <a:schemeClr val="dk1"/>
                </a:solidFill>
                <a:latin typeface="Century Gothic"/>
                <a:ea typeface="Century Gothic"/>
                <a:cs typeface="Century Gothic"/>
                <a:sym typeface="Century Gothic"/>
              </a:rPr>
              <a:t>What should I invest in to create a top song? </a:t>
            </a:r>
            <a:endParaRPr sz="2200" b="1">
              <a:solidFill>
                <a:schemeClr val="dk1"/>
              </a:solidFill>
              <a:latin typeface="Century Gothic"/>
              <a:ea typeface="Century Gothic"/>
              <a:cs typeface="Century Gothic"/>
              <a:sym typeface="Century Gothic"/>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r>
              <a:rPr lang="en">
                <a:solidFill>
                  <a:schemeClr val="dk1"/>
                </a:solidFill>
                <a:latin typeface="Century Gothic"/>
                <a:ea typeface="Century Gothic"/>
                <a:cs typeface="Century Gothic"/>
                <a:sym typeface="Century Gothic"/>
              </a:rPr>
              <a:t>Producers? </a:t>
            </a:r>
            <a:endParaRPr>
              <a:solidFill>
                <a:schemeClr val="dk1"/>
              </a:solidFill>
              <a:latin typeface="Century Gothic"/>
              <a:ea typeface="Century Gothic"/>
              <a:cs typeface="Century Gothic"/>
              <a:sym typeface="Century Gothic"/>
            </a:endParaRPr>
          </a:p>
          <a:p>
            <a:pPr marL="0" lvl="0" indent="0" algn="l" rtl="0">
              <a:spcBef>
                <a:spcPts val="1200"/>
              </a:spcBef>
              <a:spcAft>
                <a:spcPts val="0"/>
              </a:spcAft>
              <a:buNone/>
            </a:pPr>
            <a:r>
              <a:rPr lang="en">
                <a:solidFill>
                  <a:schemeClr val="dk1"/>
                </a:solidFill>
                <a:latin typeface="Century Gothic"/>
                <a:ea typeface="Century Gothic"/>
                <a:cs typeface="Century Gothic"/>
                <a:sym typeface="Century Gothic"/>
              </a:rPr>
              <a:t>Singers? </a:t>
            </a:r>
            <a:endParaRPr>
              <a:solidFill>
                <a:schemeClr val="dk1"/>
              </a:solidFill>
              <a:latin typeface="Century Gothic"/>
              <a:ea typeface="Century Gothic"/>
              <a:cs typeface="Century Gothic"/>
              <a:sym typeface="Century Gothic"/>
            </a:endParaRPr>
          </a:p>
          <a:p>
            <a:pPr marL="0" lvl="0" indent="0" algn="l" rtl="0">
              <a:spcBef>
                <a:spcPts val="1200"/>
              </a:spcBef>
              <a:spcAft>
                <a:spcPts val="1200"/>
              </a:spcAft>
              <a:buNone/>
            </a:pPr>
            <a:r>
              <a:rPr lang="en">
                <a:solidFill>
                  <a:schemeClr val="dk1"/>
                </a:solidFill>
                <a:latin typeface="Century Gothic"/>
                <a:ea typeface="Century Gothic"/>
                <a:cs typeface="Century Gothic"/>
                <a:sym typeface="Century Gothic"/>
              </a:rPr>
              <a:t>Musicians? </a:t>
            </a:r>
            <a:endParaRPr>
              <a:solidFill>
                <a:schemeClr val="dk1"/>
              </a:solidFill>
              <a:latin typeface="Century Gothic"/>
              <a:ea typeface="Century Gothic"/>
              <a:cs typeface="Century Gothic"/>
              <a:sym typeface="Century Gothic"/>
            </a:endParaRPr>
          </a:p>
        </p:txBody>
      </p:sp>
      <p:pic>
        <p:nvPicPr>
          <p:cNvPr id="77" name="Google Shape;77;p16"/>
          <p:cNvPicPr preferRelativeResize="0"/>
          <p:nvPr/>
        </p:nvPicPr>
        <p:blipFill rotWithShape="1">
          <a:blip r:embed="rId3">
            <a:alphaModFix/>
          </a:blip>
          <a:srcRect l="8135" r="19094"/>
          <a:stretch/>
        </p:blipFill>
        <p:spPr>
          <a:xfrm>
            <a:off x="3529625" y="0"/>
            <a:ext cx="5614375" cy="5143500"/>
          </a:xfrm>
          <a:prstGeom prst="rect">
            <a:avLst/>
          </a:prstGeom>
          <a:noFill/>
          <a:ln>
            <a:noFill/>
          </a:ln>
        </p:spPr>
      </p:pic>
      <p:sp>
        <p:nvSpPr>
          <p:cNvPr id="78" name="Google Shape;78;p16"/>
          <p:cNvSpPr txBox="1"/>
          <p:nvPr/>
        </p:nvSpPr>
        <p:spPr>
          <a:xfrm>
            <a:off x="2571825" y="1457100"/>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217275"/>
            <a:ext cx="3890100" cy="11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endParaRPr sz="3220"/>
          </a:p>
          <a:p>
            <a:pPr marL="0" lvl="0" indent="0" algn="l" rtl="0">
              <a:spcBef>
                <a:spcPts val="0"/>
              </a:spcBef>
              <a:spcAft>
                <a:spcPts val="0"/>
              </a:spcAft>
              <a:buSzPts val="990"/>
              <a:buNone/>
            </a:pPr>
            <a:r>
              <a:rPr lang="en" sz="3220" b="1">
                <a:latin typeface="Century Gothic"/>
                <a:ea typeface="Century Gothic"/>
                <a:cs typeface="Century Gothic"/>
                <a:sym typeface="Century Gothic"/>
              </a:rPr>
              <a:t>The Data Set</a:t>
            </a:r>
            <a:endParaRPr sz="3220" b="1">
              <a:latin typeface="Century Gothic"/>
              <a:ea typeface="Century Gothic"/>
              <a:cs typeface="Century Gothic"/>
              <a:sym typeface="Century Gothic"/>
            </a:endParaRPr>
          </a:p>
        </p:txBody>
      </p:sp>
      <p:pic>
        <p:nvPicPr>
          <p:cNvPr id="84" name="Google Shape;84;p17"/>
          <p:cNvPicPr preferRelativeResize="0"/>
          <p:nvPr/>
        </p:nvPicPr>
        <p:blipFill>
          <a:blip r:embed="rId3">
            <a:alphaModFix/>
          </a:blip>
          <a:stretch>
            <a:fillRect/>
          </a:stretch>
        </p:blipFill>
        <p:spPr>
          <a:xfrm rot="-5400000">
            <a:off x="5731175" y="1839337"/>
            <a:ext cx="4877875" cy="1464825"/>
          </a:xfrm>
          <a:prstGeom prst="rect">
            <a:avLst/>
          </a:prstGeom>
          <a:noFill/>
          <a:ln>
            <a:noFill/>
          </a:ln>
        </p:spPr>
      </p:pic>
      <p:sp>
        <p:nvSpPr>
          <p:cNvPr id="85" name="Google Shape;85;p17"/>
          <p:cNvSpPr txBox="1"/>
          <p:nvPr/>
        </p:nvSpPr>
        <p:spPr>
          <a:xfrm>
            <a:off x="311700" y="1545475"/>
            <a:ext cx="6036900" cy="295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Target Variable: “Peak Rank” </a:t>
            </a:r>
            <a:endParaRPr/>
          </a:p>
          <a:p>
            <a:pPr marL="0" lvl="0" indent="0" algn="l" rtl="0">
              <a:spcBef>
                <a:spcPts val="0"/>
              </a:spcBef>
              <a:spcAft>
                <a:spcPts val="0"/>
              </a:spcAft>
              <a:buNone/>
            </a:pPr>
            <a:endParaRPr/>
          </a:p>
          <a:p>
            <a:pPr marL="0" lvl="0" indent="0" algn="l" rtl="0">
              <a:spcBef>
                <a:spcPts val="0"/>
              </a:spcBef>
              <a:spcAft>
                <a:spcPts val="0"/>
              </a:spcAft>
              <a:buNone/>
            </a:pPr>
            <a:r>
              <a:rPr lang="en"/>
              <a:t>Factors: </a:t>
            </a:r>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Artist_names</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track_name </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Danceability</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Energy</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Key </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Loudness</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Speechiness</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Acousticness</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Instrumentalness</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Liveliness</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Tempo</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Time signature</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Duration</a:t>
            </a:r>
            <a:endParaRPr sz="700" b="1">
              <a:solidFill>
                <a:schemeClr val="dk1"/>
              </a:solidFill>
              <a:latin typeface="Century Gothic"/>
              <a:ea typeface="Century Gothic"/>
              <a:cs typeface="Century Gothic"/>
              <a:sym typeface="Century Gothic"/>
            </a:endParaRPr>
          </a:p>
          <a:p>
            <a:pPr marL="457200" lvl="0" indent="-273050" algn="l" rtl="0">
              <a:lnSpc>
                <a:spcPct val="115000"/>
              </a:lnSpc>
              <a:spcBef>
                <a:spcPts val="0"/>
              </a:spcBef>
              <a:spcAft>
                <a:spcPts val="0"/>
              </a:spcAft>
              <a:buClr>
                <a:schemeClr val="dk1"/>
              </a:buClr>
              <a:buSzPts val="700"/>
              <a:buFont typeface="Century Gothic"/>
              <a:buChar char="●"/>
            </a:pPr>
            <a:r>
              <a:rPr lang="en" sz="700" b="1">
                <a:solidFill>
                  <a:schemeClr val="dk1"/>
                </a:solidFill>
                <a:latin typeface="Century Gothic"/>
                <a:ea typeface="Century Gothic"/>
                <a:cs typeface="Century Gothic"/>
                <a:sym typeface="Century Gothic"/>
              </a:rPr>
              <a:t>Mode </a:t>
            </a:r>
            <a:endParaRPr sz="7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7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7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latin typeface="Century Gothic"/>
                <a:ea typeface="Century Gothic"/>
                <a:cs typeface="Century Gothic"/>
                <a:sym typeface="Century Gothic"/>
              </a:rPr>
              <a:t>646 observations</a:t>
            </a:r>
            <a:endParaRPr sz="700" b="1">
              <a:solidFill>
                <a:schemeClr val="dk1"/>
              </a:solidFill>
              <a:latin typeface="Century Gothic"/>
              <a:ea typeface="Century Gothic"/>
              <a:cs typeface="Century Gothic"/>
              <a:sym typeface="Century Gothic"/>
            </a:endParaRPr>
          </a:p>
        </p:txBody>
      </p:sp>
      <p:pic>
        <p:nvPicPr>
          <p:cNvPr id="86" name="Google Shape;86;p17"/>
          <p:cNvPicPr preferRelativeResize="0"/>
          <p:nvPr/>
        </p:nvPicPr>
        <p:blipFill>
          <a:blip r:embed="rId4">
            <a:alphaModFix/>
          </a:blip>
          <a:stretch>
            <a:fillRect/>
          </a:stretch>
        </p:blipFill>
        <p:spPr>
          <a:xfrm>
            <a:off x="2626950" y="2039600"/>
            <a:ext cx="3890101" cy="19640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entury Gothic"/>
                <a:ea typeface="Century Gothic"/>
                <a:cs typeface="Century Gothic"/>
                <a:sym typeface="Century Gothic"/>
              </a:rPr>
              <a:t>Steps We Took for Analysis</a:t>
            </a:r>
            <a:endParaRPr b="1">
              <a:latin typeface="Century Gothic"/>
              <a:ea typeface="Century Gothic"/>
              <a:cs typeface="Century Gothic"/>
              <a:sym typeface="Century Gothic"/>
            </a:endParaRPr>
          </a:p>
        </p:txBody>
      </p:sp>
      <p:sp>
        <p:nvSpPr>
          <p:cNvPr id="92" name="Google Shape;92;p18"/>
          <p:cNvSpPr/>
          <p:nvPr/>
        </p:nvSpPr>
        <p:spPr>
          <a:xfrm>
            <a:off x="299000" y="1501900"/>
            <a:ext cx="1647600" cy="1617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Century Gothic"/>
                <a:ea typeface="Century Gothic"/>
                <a:cs typeface="Century Gothic"/>
                <a:sym typeface="Century Gothic"/>
              </a:rPr>
              <a:t>Data cleaning and exploration</a:t>
            </a:r>
            <a:endParaRPr sz="1300">
              <a:latin typeface="Century Gothic"/>
              <a:ea typeface="Century Gothic"/>
              <a:cs typeface="Century Gothic"/>
              <a:sym typeface="Century Gothic"/>
            </a:endParaRPr>
          </a:p>
        </p:txBody>
      </p:sp>
      <p:sp>
        <p:nvSpPr>
          <p:cNvPr id="93" name="Google Shape;93;p18"/>
          <p:cNvSpPr/>
          <p:nvPr/>
        </p:nvSpPr>
        <p:spPr>
          <a:xfrm>
            <a:off x="2034833" y="2119900"/>
            <a:ext cx="508200" cy="381300"/>
          </a:xfrm>
          <a:prstGeom prst="rightArrow">
            <a:avLst>
              <a:gd name="adj1" fmla="val 50000"/>
              <a:gd name="adj2" fmla="val 50000"/>
            </a:avLst>
          </a:prstGeom>
          <a:solidFill>
            <a:srgbClr val="EA999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2555067" y="1501900"/>
            <a:ext cx="1647600" cy="1617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Choosing model based on variable types</a:t>
            </a:r>
            <a:endParaRPr>
              <a:latin typeface="Century Gothic"/>
              <a:ea typeface="Century Gothic"/>
              <a:cs typeface="Century Gothic"/>
              <a:sym typeface="Century Gothic"/>
            </a:endParaRPr>
          </a:p>
        </p:txBody>
      </p:sp>
      <p:sp>
        <p:nvSpPr>
          <p:cNvPr id="95" name="Google Shape;95;p18"/>
          <p:cNvSpPr/>
          <p:nvPr/>
        </p:nvSpPr>
        <p:spPr>
          <a:xfrm>
            <a:off x="4811133" y="1501900"/>
            <a:ext cx="1647600" cy="1617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Modeling </a:t>
            </a:r>
            <a:endParaRPr>
              <a:latin typeface="Century Gothic"/>
              <a:ea typeface="Century Gothic"/>
              <a:cs typeface="Century Gothic"/>
              <a:sym typeface="Century Gothic"/>
            </a:endParaRPr>
          </a:p>
        </p:txBody>
      </p:sp>
      <p:sp>
        <p:nvSpPr>
          <p:cNvPr id="96" name="Google Shape;96;p18"/>
          <p:cNvSpPr/>
          <p:nvPr/>
        </p:nvSpPr>
        <p:spPr>
          <a:xfrm>
            <a:off x="6991000" y="1501900"/>
            <a:ext cx="1647600" cy="1617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Conclusion and recommendation</a:t>
            </a:r>
            <a:endParaRPr>
              <a:latin typeface="Century Gothic"/>
              <a:ea typeface="Century Gothic"/>
              <a:cs typeface="Century Gothic"/>
              <a:sym typeface="Century Gothic"/>
            </a:endParaRPr>
          </a:p>
        </p:txBody>
      </p:sp>
      <p:sp>
        <p:nvSpPr>
          <p:cNvPr id="97" name="Google Shape;97;p18"/>
          <p:cNvSpPr/>
          <p:nvPr/>
        </p:nvSpPr>
        <p:spPr>
          <a:xfrm>
            <a:off x="4290900" y="2119900"/>
            <a:ext cx="508200" cy="381300"/>
          </a:xfrm>
          <a:prstGeom prst="rightArrow">
            <a:avLst>
              <a:gd name="adj1" fmla="val 50000"/>
              <a:gd name="adj2" fmla="val 50000"/>
            </a:avLst>
          </a:prstGeom>
          <a:solidFill>
            <a:srgbClr val="EA999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470767" y="2119900"/>
            <a:ext cx="508200" cy="381300"/>
          </a:xfrm>
          <a:prstGeom prst="rightArrow">
            <a:avLst>
              <a:gd name="adj1" fmla="val 50000"/>
              <a:gd name="adj2" fmla="val 50000"/>
            </a:avLst>
          </a:prstGeom>
          <a:solidFill>
            <a:srgbClr val="EA999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42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entury Gothic"/>
                <a:ea typeface="Century Gothic"/>
                <a:cs typeface="Century Gothic"/>
                <a:sym typeface="Century Gothic"/>
              </a:rPr>
              <a:t>Process of Choosing a Model</a:t>
            </a:r>
            <a:endParaRPr b="1">
              <a:latin typeface="Century Gothic"/>
              <a:ea typeface="Century Gothic"/>
              <a:cs typeface="Century Gothic"/>
              <a:sym typeface="Century Gothic"/>
            </a:endParaRPr>
          </a:p>
        </p:txBody>
      </p:sp>
      <p:sp>
        <p:nvSpPr>
          <p:cNvPr id="104" name="Google Shape;104;p19"/>
          <p:cNvSpPr/>
          <p:nvPr/>
        </p:nvSpPr>
        <p:spPr>
          <a:xfrm>
            <a:off x="764875" y="1458750"/>
            <a:ext cx="2672100" cy="94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entury Gothic"/>
                <a:ea typeface="Century Gothic"/>
                <a:cs typeface="Century Gothic"/>
                <a:sym typeface="Century Gothic"/>
              </a:rPr>
              <a:t>Exploratory Data Analysis</a:t>
            </a:r>
            <a:r>
              <a:rPr lang="en">
                <a:latin typeface="Century Gothic"/>
                <a:ea typeface="Century Gothic"/>
                <a:cs typeface="Century Gothic"/>
                <a:sym typeface="Century Gothic"/>
              </a:rPr>
              <a:t> informs us about how to work with our target categorical variable </a:t>
            </a:r>
            <a:endParaRPr>
              <a:latin typeface="Century Gothic"/>
              <a:ea typeface="Century Gothic"/>
              <a:cs typeface="Century Gothic"/>
              <a:sym typeface="Century Gothic"/>
            </a:endParaRPr>
          </a:p>
        </p:txBody>
      </p:sp>
      <p:sp>
        <p:nvSpPr>
          <p:cNvPr id="105" name="Google Shape;105;p19"/>
          <p:cNvSpPr/>
          <p:nvPr/>
        </p:nvSpPr>
        <p:spPr>
          <a:xfrm>
            <a:off x="5264100" y="1458738"/>
            <a:ext cx="2672100" cy="1183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M</a:t>
            </a:r>
            <a:r>
              <a:rPr lang="en" b="1">
                <a:latin typeface="Century Gothic"/>
                <a:ea typeface="Century Gothic"/>
                <a:cs typeface="Century Gothic"/>
                <a:sym typeface="Century Gothic"/>
              </a:rPr>
              <a:t>odels We Chose: </a:t>
            </a:r>
            <a:endParaRPr b="1">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AutoNum type="arabicPeriod"/>
            </a:pPr>
            <a:r>
              <a:rPr lang="en">
                <a:latin typeface="Century Gothic"/>
                <a:ea typeface="Century Gothic"/>
                <a:cs typeface="Century Gothic"/>
                <a:sym typeface="Century Gothic"/>
              </a:rPr>
              <a:t>Logistic Regression</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AutoNum type="arabicPeriod"/>
            </a:pPr>
            <a:r>
              <a:rPr lang="en">
                <a:latin typeface="Century Gothic"/>
                <a:ea typeface="Century Gothic"/>
                <a:cs typeface="Century Gothic"/>
                <a:sym typeface="Century Gothic"/>
              </a:rPr>
              <a:t>Clustering </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AutoNum type="arabicPeriod"/>
            </a:pPr>
            <a:r>
              <a:rPr lang="en">
                <a:latin typeface="Century Gothic"/>
                <a:ea typeface="Century Gothic"/>
                <a:cs typeface="Century Gothic"/>
                <a:sym typeface="Century Gothic"/>
              </a:rPr>
              <a:t>Random Forest</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AutoNum type="arabicPeriod"/>
            </a:pPr>
            <a:r>
              <a:rPr lang="en">
                <a:latin typeface="Century Gothic"/>
                <a:ea typeface="Century Gothic"/>
                <a:cs typeface="Century Gothic"/>
                <a:sym typeface="Century Gothic"/>
              </a:rPr>
              <a:t>Multiple Regression </a:t>
            </a:r>
            <a:endParaRPr>
              <a:latin typeface="Century Gothic"/>
              <a:ea typeface="Century Gothic"/>
              <a:cs typeface="Century Gothic"/>
              <a:sym typeface="Century Gothic"/>
            </a:endParaRPr>
          </a:p>
        </p:txBody>
      </p:sp>
      <p:pic>
        <p:nvPicPr>
          <p:cNvPr id="106" name="Google Shape;106;p19"/>
          <p:cNvPicPr preferRelativeResize="0"/>
          <p:nvPr/>
        </p:nvPicPr>
        <p:blipFill>
          <a:blip r:embed="rId3">
            <a:alphaModFix/>
          </a:blip>
          <a:stretch>
            <a:fillRect/>
          </a:stretch>
        </p:blipFill>
        <p:spPr>
          <a:xfrm>
            <a:off x="875595" y="2694150"/>
            <a:ext cx="2138101" cy="1642700"/>
          </a:xfrm>
          <a:prstGeom prst="rect">
            <a:avLst/>
          </a:prstGeom>
          <a:noFill/>
          <a:ln>
            <a:noFill/>
          </a:ln>
        </p:spPr>
      </p:pic>
      <p:pic>
        <p:nvPicPr>
          <p:cNvPr id="107" name="Google Shape;107;p19"/>
          <p:cNvPicPr preferRelativeResize="0"/>
          <p:nvPr/>
        </p:nvPicPr>
        <p:blipFill>
          <a:blip r:embed="rId4">
            <a:alphaModFix/>
          </a:blip>
          <a:stretch>
            <a:fillRect/>
          </a:stretch>
        </p:blipFill>
        <p:spPr>
          <a:xfrm>
            <a:off x="5690925" y="3082972"/>
            <a:ext cx="1413376" cy="1521024"/>
          </a:xfrm>
          <a:prstGeom prst="rect">
            <a:avLst/>
          </a:prstGeom>
          <a:noFill/>
          <a:ln>
            <a:noFill/>
          </a:ln>
        </p:spPr>
      </p:pic>
      <p:sp>
        <p:nvSpPr>
          <p:cNvPr id="108" name="Google Shape;108;p19"/>
          <p:cNvSpPr/>
          <p:nvPr/>
        </p:nvSpPr>
        <p:spPr>
          <a:xfrm>
            <a:off x="3989525" y="1857750"/>
            <a:ext cx="508200" cy="381300"/>
          </a:xfrm>
          <a:prstGeom prst="rightArrow">
            <a:avLst>
              <a:gd name="adj1" fmla="val 50000"/>
              <a:gd name="adj2" fmla="val 50000"/>
            </a:avLst>
          </a:prstGeom>
          <a:solidFill>
            <a:srgbClr val="EA999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0" y="0"/>
            <a:ext cx="9141291" cy="5143500"/>
          </a:xfrm>
          <a:prstGeom prst="rect">
            <a:avLst/>
          </a:prstGeom>
          <a:noFill/>
          <a:ln>
            <a:noFill/>
          </a:ln>
        </p:spPr>
      </p:pic>
      <p:sp>
        <p:nvSpPr>
          <p:cNvPr id="114" name="Google Shape;114;p20"/>
          <p:cNvSpPr/>
          <p:nvPr/>
        </p:nvSpPr>
        <p:spPr>
          <a:xfrm>
            <a:off x="0" y="1607775"/>
            <a:ext cx="9141300" cy="16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100" b="1">
                <a:solidFill>
                  <a:schemeClr val="lt1"/>
                </a:solidFill>
                <a:latin typeface="Century Gothic"/>
                <a:ea typeface="Century Gothic"/>
                <a:cs typeface="Century Gothic"/>
                <a:sym typeface="Century Gothic"/>
              </a:rPr>
              <a:t>Exploratory Analysis Findings</a:t>
            </a:r>
            <a:endParaRPr sz="4100" b="1">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entury Gothic"/>
                <a:ea typeface="Century Gothic"/>
                <a:cs typeface="Century Gothic"/>
                <a:sym typeface="Century Gothic"/>
              </a:rPr>
              <a:t>Findings from Exploratory Analysis </a:t>
            </a:r>
            <a:endParaRPr b="1">
              <a:latin typeface="Century Gothic"/>
              <a:ea typeface="Century Gothic"/>
              <a:cs typeface="Century Gothic"/>
              <a:sym typeface="Century Gothic"/>
            </a:endParaRPr>
          </a:p>
        </p:txBody>
      </p:sp>
      <p:sp>
        <p:nvSpPr>
          <p:cNvPr id="120" name="Google Shape;120;p21"/>
          <p:cNvSpPr txBox="1">
            <a:spLocks noGrp="1"/>
          </p:cNvSpPr>
          <p:nvPr>
            <p:ph type="body" idx="1"/>
          </p:nvPr>
        </p:nvSpPr>
        <p:spPr>
          <a:xfrm>
            <a:off x="311700" y="1152475"/>
            <a:ext cx="8405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333333"/>
                </a:solidFill>
                <a:highlight>
                  <a:srgbClr val="FFFFFF"/>
                </a:highlight>
                <a:latin typeface="Century Gothic"/>
                <a:ea typeface="Century Gothic"/>
                <a:cs typeface="Century Gothic"/>
                <a:sym typeface="Century Gothic"/>
              </a:rPr>
              <a:t>Exploratory analysis helps uncover useful information from data that is not self-evident, </a:t>
            </a:r>
            <a:r>
              <a:rPr lang="en" sz="1300">
                <a:solidFill>
                  <a:srgbClr val="333333"/>
                </a:solidFill>
                <a:highlight>
                  <a:srgbClr val="FFFFFF"/>
                </a:highlight>
                <a:latin typeface="Century Gothic"/>
                <a:ea typeface="Century Gothic"/>
                <a:cs typeface="Century Gothic"/>
                <a:sym typeface="Century Gothic"/>
              </a:rPr>
              <a:t>helps understand the patterns within the data, detect outliers or anomalous events and find interesting relations among the variables. </a:t>
            </a:r>
            <a:endParaRPr sz="1300">
              <a:solidFill>
                <a:srgbClr val="333333"/>
              </a:solidFill>
              <a:highlight>
                <a:srgbClr val="FFFFFF"/>
              </a:highlight>
              <a:latin typeface="Century Gothic"/>
              <a:ea typeface="Century Gothic"/>
              <a:cs typeface="Century Gothic"/>
              <a:sym typeface="Century Gothic"/>
            </a:endParaRPr>
          </a:p>
          <a:p>
            <a:pPr marL="0" lvl="0" indent="0" algn="l" rtl="0">
              <a:spcBef>
                <a:spcPts val="1200"/>
              </a:spcBef>
              <a:spcAft>
                <a:spcPts val="0"/>
              </a:spcAft>
              <a:buNone/>
            </a:pPr>
            <a:endParaRPr sz="1300">
              <a:solidFill>
                <a:srgbClr val="333333"/>
              </a:solidFill>
              <a:highlight>
                <a:srgbClr val="FFFFFF"/>
              </a:highlight>
            </a:endParaRPr>
          </a:p>
          <a:p>
            <a:pPr marL="0" lvl="0" indent="0" algn="l" rtl="0">
              <a:spcBef>
                <a:spcPts val="1200"/>
              </a:spcBef>
              <a:spcAft>
                <a:spcPts val="0"/>
              </a:spcAft>
              <a:buNone/>
            </a:pPr>
            <a:r>
              <a:rPr lang="en" sz="1300">
                <a:solidFill>
                  <a:srgbClr val="333333"/>
                </a:solidFill>
                <a:highlight>
                  <a:srgbClr val="FFFFFF"/>
                </a:highlight>
                <a:latin typeface="Century Gothic"/>
                <a:ea typeface="Century Gothic"/>
                <a:cs typeface="Century Gothic"/>
                <a:sym typeface="Century Gothic"/>
              </a:rPr>
              <a:t>There were three types of plots which we utilized in this analysis: </a:t>
            </a:r>
            <a:endParaRPr sz="1300">
              <a:solidFill>
                <a:srgbClr val="333333"/>
              </a:solidFill>
              <a:highlight>
                <a:srgbClr val="FFFFFF"/>
              </a:highlight>
              <a:latin typeface="Century Gothic"/>
              <a:ea typeface="Century Gothic"/>
              <a:cs typeface="Century Gothic"/>
              <a:sym typeface="Century Gothic"/>
            </a:endParaRPr>
          </a:p>
          <a:p>
            <a:pPr marL="457200" lvl="0" indent="-311150" algn="l" rtl="0">
              <a:spcBef>
                <a:spcPts val="1200"/>
              </a:spcBef>
              <a:spcAft>
                <a:spcPts val="0"/>
              </a:spcAft>
              <a:buClr>
                <a:srgbClr val="333333"/>
              </a:buClr>
              <a:buSzPts val="1300"/>
              <a:buFont typeface="Century Gothic"/>
              <a:buAutoNum type="arabicPeriod"/>
            </a:pPr>
            <a:r>
              <a:rPr lang="en" sz="1300">
                <a:solidFill>
                  <a:srgbClr val="333333"/>
                </a:solidFill>
                <a:highlight>
                  <a:srgbClr val="FFFFFF"/>
                </a:highlight>
                <a:latin typeface="Century Gothic"/>
                <a:ea typeface="Century Gothic"/>
                <a:cs typeface="Century Gothic"/>
                <a:sym typeface="Century Gothic"/>
              </a:rPr>
              <a:t>Correlation Plot</a:t>
            </a:r>
            <a:endParaRPr sz="1300">
              <a:solidFill>
                <a:srgbClr val="333333"/>
              </a:solidFill>
              <a:highlight>
                <a:srgbClr val="FFFFFF"/>
              </a:highlight>
              <a:latin typeface="Century Gothic"/>
              <a:ea typeface="Century Gothic"/>
              <a:cs typeface="Century Gothic"/>
              <a:sym typeface="Century Gothic"/>
            </a:endParaRPr>
          </a:p>
          <a:p>
            <a:pPr marL="457200" lvl="0" indent="-311150" algn="l" rtl="0">
              <a:spcBef>
                <a:spcPts val="0"/>
              </a:spcBef>
              <a:spcAft>
                <a:spcPts val="0"/>
              </a:spcAft>
              <a:buClr>
                <a:srgbClr val="333333"/>
              </a:buClr>
              <a:buSzPts val="1300"/>
              <a:buFont typeface="Century Gothic"/>
              <a:buAutoNum type="arabicPeriod"/>
            </a:pPr>
            <a:r>
              <a:rPr lang="en" sz="1300">
                <a:solidFill>
                  <a:srgbClr val="333333"/>
                </a:solidFill>
                <a:highlight>
                  <a:srgbClr val="FFFFFF"/>
                </a:highlight>
                <a:latin typeface="Century Gothic"/>
                <a:ea typeface="Century Gothic"/>
                <a:cs typeface="Century Gothic"/>
                <a:sym typeface="Century Gothic"/>
              </a:rPr>
              <a:t>Histogram</a:t>
            </a:r>
            <a:endParaRPr sz="1300">
              <a:solidFill>
                <a:srgbClr val="333333"/>
              </a:solidFill>
              <a:highlight>
                <a:srgbClr val="FFFFFF"/>
              </a:highlight>
              <a:latin typeface="Century Gothic"/>
              <a:ea typeface="Century Gothic"/>
              <a:cs typeface="Century Gothic"/>
              <a:sym typeface="Century Gothic"/>
            </a:endParaRPr>
          </a:p>
          <a:p>
            <a:pPr marL="457200" lvl="0" indent="-311150" algn="l" rtl="0">
              <a:spcBef>
                <a:spcPts val="0"/>
              </a:spcBef>
              <a:spcAft>
                <a:spcPts val="0"/>
              </a:spcAft>
              <a:buClr>
                <a:srgbClr val="333333"/>
              </a:buClr>
              <a:buSzPts val="1300"/>
              <a:buAutoNum type="arabicPeriod"/>
            </a:pPr>
            <a:r>
              <a:rPr lang="en" sz="1300">
                <a:solidFill>
                  <a:srgbClr val="333333"/>
                </a:solidFill>
                <a:highlight>
                  <a:srgbClr val="FFFFFF"/>
                </a:highlight>
                <a:latin typeface="Century Gothic"/>
                <a:ea typeface="Century Gothic"/>
                <a:cs typeface="Century Gothic"/>
                <a:sym typeface="Century Gothic"/>
              </a:rPr>
              <a:t>Box plo</a:t>
            </a:r>
            <a:r>
              <a:rPr lang="en" sz="1300">
                <a:solidFill>
                  <a:srgbClr val="333333"/>
                </a:solidFill>
                <a:highlight>
                  <a:srgbClr val="FFFFFF"/>
                </a:highlight>
              </a:rPr>
              <a:t>t</a:t>
            </a:r>
            <a:endParaRPr sz="1300">
              <a:solidFill>
                <a:srgbClr val="333333"/>
              </a:solidFill>
              <a:highlight>
                <a:srgbClr val="FFFFFF"/>
              </a:highlight>
            </a:endParaRPr>
          </a:p>
        </p:txBody>
      </p:sp>
      <p:pic>
        <p:nvPicPr>
          <p:cNvPr id="121" name="Google Shape;121;p21"/>
          <p:cNvPicPr preferRelativeResize="0"/>
          <p:nvPr/>
        </p:nvPicPr>
        <p:blipFill>
          <a:blip r:embed="rId3">
            <a:alphaModFix/>
          </a:blip>
          <a:stretch>
            <a:fillRect/>
          </a:stretch>
        </p:blipFill>
        <p:spPr>
          <a:xfrm>
            <a:off x="6811700" y="2917000"/>
            <a:ext cx="1905000" cy="1905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2104</Words>
  <Application>Microsoft Macintosh PowerPoint</Application>
  <PresentationFormat>On-screen Show (16:9)</PresentationFormat>
  <Paragraphs>208</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Cambria</vt:lpstr>
      <vt:lpstr>Century Gothic</vt:lpstr>
      <vt:lpstr>Lato</vt:lpstr>
      <vt:lpstr>Simple Light</vt:lpstr>
      <vt:lpstr>PowerPoint Presentation</vt:lpstr>
      <vt:lpstr>PowerPoint Presentation</vt:lpstr>
      <vt:lpstr>PowerPoint Presentation</vt:lpstr>
      <vt:lpstr>PowerPoint Presentation</vt:lpstr>
      <vt:lpstr> The Data Set</vt:lpstr>
      <vt:lpstr>Steps We Took for Analysis</vt:lpstr>
      <vt:lpstr>Process of Choosing a Model</vt:lpstr>
      <vt:lpstr>PowerPoint Presentation</vt:lpstr>
      <vt:lpstr>Findings from Exploratory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Blanche Carey</cp:lastModifiedBy>
  <cp:revision>1</cp:revision>
  <dcterms:modified xsi:type="dcterms:W3CDTF">2023-05-16T18:34:12Z</dcterms:modified>
</cp:coreProperties>
</file>